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65" r:id="rId4"/>
    <p:sldId id="266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77" r:id="rId13"/>
    <p:sldId id="272" r:id="rId14"/>
    <p:sldId id="270" r:id="rId15"/>
    <p:sldId id="271" r:id="rId16"/>
    <p:sldId id="273" r:id="rId17"/>
    <p:sldId id="276" r:id="rId18"/>
    <p:sldId id="274" r:id="rId19"/>
    <p:sldId id="275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fg/" TargetMode="External"/><Relationship Id="rId2" Type="http://schemas.openxmlformats.org/officeDocument/2006/relationships/hyperlink" Target="http://skiv.instrao.ru/bank-zadaniy/" TargetMode="External"/><Relationship Id="rId1" Type="http://schemas.openxmlformats.org/officeDocument/2006/relationships/hyperlink" Target="https://fg.resh.edu.ru/" TargetMode="External"/><Relationship Id="rId4" Type="http://schemas.openxmlformats.org/officeDocument/2006/relationships/hyperlink" Target="https://fipi.ru/otkrytyy-bank-zadaniy-dlya-otsenki-yestestvennonauchnoy-gramotnosti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fg/" TargetMode="External"/><Relationship Id="rId2" Type="http://schemas.openxmlformats.org/officeDocument/2006/relationships/hyperlink" Target="http://skiv.instrao.ru/bank-zadaniy/" TargetMode="External"/><Relationship Id="rId1" Type="http://schemas.openxmlformats.org/officeDocument/2006/relationships/hyperlink" Target="https://fg.resh.edu.ru/" TargetMode="External"/><Relationship Id="rId4" Type="http://schemas.openxmlformats.org/officeDocument/2006/relationships/hyperlink" Target="https://fipi.ru/otkrytyy-bank-zadaniy-dlya-otsenki-yestestvennonauchnoy-gramotnost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A3000-86A9-41B1-BC59-F8ED4D6BD89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</dgm:pt>
    <dgm:pt modelId="{89E659D1-B972-4CED-9070-CF42D63E31F7}">
      <dgm:prSet phldrT="[Текст]" custT="1"/>
      <dgm:spPr/>
      <dgm:t>
        <a:bodyPr/>
        <a:lstStyle/>
        <a:p>
          <a:endParaRPr lang="ru-RU" sz="2400" dirty="0" smtClean="0"/>
        </a:p>
      </dgm:t>
    </dgm:pt>
    <dgm:pt modelId="{57BE21EC-3845-4707-BED1-F31A0F2BD4B0}" type="parTrans" cxnId="{25CB811A-00EC-47D8-AD2C-96E630B7DA46}">
      <dgm:prSet/>
      <dgm:spPr/>
      <dgm:t>
        <a:bodyPr/>
        <a:lstStyle/>
        <a:p>
          <a:endParaRPr lang="ru-RU"/>
        </a:p>
      </dgm:t>
    </dgm:pt>
    <dgm:pt modelId="{32FD4725-2A2A-4ADB-9058-52232945E912}" type="sibTrans" cxnId="{25CB811A-00EC-47D8-AD2C-96E630B7DA46}">
      <dgm:prSet/>
      <dgm:spPr/>
      <dgm:t>
        <a:bodyPr/>
        <a:lstStyle/>
        <a:p>
          <a:endParaRPr lang="ru-RU"/>
        </a:p>
      </dgm:t>
    </dgm:pt>
    <dgm:pt modelId="{7F650363-6EE8-42BB-A7F3-75AB192440BC}">
      <dgm:prSet/>
      <dgm:spPr/>
      <dgm:t>
        <a:bodyPr/>
        <a:lstStyle/>
        <a:p>
          <a:r>
            <a:rPr lang="ru-RU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Электронный банк заданий для оценки фг:</a:t>
          </a:r>
          <a:endParaRPr lang="ru-RU" dirty="0"/>
        </a:p>
      </dgm:t>
    </dgm:pt>
    <dgm:pt modelId="{31C17754-9B60-4F0C-BEC0-EEEC0BDAFB7D}" type="parTrans" cxnId="{7266E17F-4DE3-4938-81B3-F05AD20968CE}">
      <dgm:prSet/>
      <dgm:spPr/>
      <dgm:t>
        <a:bodyPr/>
        <a:lstStyle/>
        <a:p>
          <a:endParaRPr lang="ru-RU"/>
        </a:p>
      </dgm:t>
    </dgm:pt>
    <dgm:pt modelId="{956D64C9-3069-4D66-BF16-8ECE097E51EE}" type="sibTrans" cxnId="{7266E17F-4DE3-4938-81B3-F05AD20968CE}">
      <dgm:prSet/>
      <dgm:spPr/>
      <dgm:t>
        <a:bodyPr/>
        <a:lstStyle/>
        <a:p>
          <a:endParaRPr lang="ru-RU"/>
        </a:p>
      </dgm:t>
    </dgm:pt>
    <dgm:pt modelId="{DCFCC86F-06C0-472A-86D3-A1A19AE44BE8}">
      <dgm:prSet custT="1"/>
      <dgm:spPr/>
      <dgm:t>
        <a:bodyPr/>
        <a:lstStyle/>
        <a:p>
          <a:r>
            <a:rPr lang="ru-RU" sz="2400" b="1" dirty="0" smtClean="0"/>
            <a:t/>
          </a:r>
          <a:br>
            <a:rPr lang="ru-RU" sz="2400" b="1" dirty="0" smtClean="0"/>
          </a:br>
          <a:endParaRPr lang="ru-RU" sz="2400" dirty="0"/>
        </a:p>
      </dgm:t>
    </dgm:pt>
    <dgm:pt modelId="{D27E069A-8097-4043-8E01-0D7CFBC4A197}" type="parTrans" cxnId="{CEC9459D-47C0-4D38-960B-15DB80310516}">
      <dgm:prSet/>
      <dgm:spPr/>
      <dgm:t>
        <a:bodyPr/>
        <a:lstStyle/>
        <a:p>
          <a:endParaRPr lang="ru-RU"/>
        </a:p>
      </dgm:t>
    </dgm:pt>
    <dgm:pt modelId="{57E9B27D-7068-4FC8-9607-2AB059480ACE}" type="sibTrans" cxnId="{CEC9459D-47C0-4D38-960B-15DB80310516}">
      <dgm:prSet/>
      <dgm:spPr/>
      <dgm:t>
        <a:bodyPr/>
        <a:lstStyle/>
        <a:p>
          <a:endParaRPr lang="ru-RU"/>
        </a:p>
      </dgm:t>
    </dgm:pt>
    <dgm:pt modelId="{A5EEDAE8-06E3-43D6-9857-20EB602E7E47}">
      <dgm:prSet/>
      <dgm:spPr/>
      <dgm:t>
        <a:bodyPr/>
        <a:lstStyle/>
        <a:p>
          <a:r>
            <a:rPr lang="ru-RU" dirty="0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Банк заданий Просвещения / Росс. учебник / Бином</a:t>
          </a:r>
          <a:endParaRPr lang="ru-RU" dirty="0"/>
        </a:p>
      </dgm:t>
    </dgm:pt>
    <dgm:pt modelId="{3B0DE825-D9C2-41DB-898A-58285CF6F498}" type="parTrans" cxnId="{AFD09ED9-6C3F-4E77-891A-8834E7FDD7C6}">
      <dgm:prSet/>
      <dgm:spPr/>
      <dgm:t>
        <a:bodyPr/>
        <a:lstStyle/>
        <a:p>
          <a:endParaRPr lang="ru-RU"/>
        </a:p>
      </dgm:t>
    </dgm:pt>
    <dgm:pt modelId="{D19DEDCB-0AC7-419D-8E29-20DF0CBEA1A0}" type="sibTrans" cxnId="{AFD09ED9-6C3F-4E77-891A-8834E7FDD7C6}">
      <dgm:prSet/>
      <dgm:spPr/>
      <dgm:t>
        <a:bodyPr/>
        <a:lstStyle/>
        <a:p>
          <a:endParaRPr lang="ru-RU"/>
        </a:p>
      </dgm:t>
    </dgm:pt>
    <dgm:pt modelId="{736406A1-2536-4B15-B5EC-1A884424FF67}">
      <dgm:prSet/>
      <dgm:spPr/>
      <dgm:t>
        <a:bodyPr/>
        <a:lstStyle/>
        <a:p>
          <a:endParaRPr lang="ru-RU" dirty="0"/>
        </a:p>
      </dgm:t>
    </dgm:pt>
    <dgm:pt modelId="{5F533258-4F86-46E8-ADD7-743CFA577D28}" type="parTrans" cxnId="{4E2AAEF4-A4BF-418A-87AE-739F454F3281}">
      <dgm:prSet/>
      <dgm:spPr/>
      <dgm:t>
        <a:bodyPr/>
        <a:lstStyle/>
        <a:p>
          <a:endParaRPr lang="ru-RU"/>
        </a:p>
      </dgm:t>
    </dgm:pt>
    <dgm:pt modelId="{D1723179-06E8-47F8-9BBC-BB813B600285}" type="sibTrans" cxnId="{4E2AAEF4-A4BF-418A-87AE-739F454F3281}">
      <dgm:prSet/>
      <dgm:spPr/>
      <dgm:t>
        <a:bodyPr/>
        <a:lstStyle/>
        <a:p>
          <a:endParaRPr lang="ru-RU"/>
        </a:p>
      </dgm:t>
    </dgm:pt>
    <dgm:pt modelId="{340496EA-EBF3-4E6C-B2BE-EB92947AB51B}">
      <dgm:prSet/>
      <dgm:spPr/>
      <dgm:t>
        <a:bodyPr/>
        <a:lstStyle/>
        <a:p>
          <a:r>
            <a:rPr lang="ru-RU" u="sng" smtClean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https://fg.resh.edu.ru/</a:t>
          </a:r>
          <a:endParaRPr lang="ru-RU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A172FBF-17C2-4A13-B9FC-A222735D5885}" type="parTrans" cxnId="{7412807B-E9D8-451A-B408-EC383EA94AFE}">
      <dgm:prSet/>
      <dgm:spPr/>
      <dgm:t>
        <a:bodyPr/>
        <a:lstStyle/>
        <a:p>
          <a:endParaRPr lang="ru-RU"/>
        </a:p>
      </dgm:t>
    </dgm:pt>
    <dgm:pt modelId="{D5837110-28A4-4E25-9F1E-FCD93C471FEC}" type="sibTrans" cxnId="{7412807B-E9D8-451A-B408-EC383EA94AFE}">
      <dgm:prSet/>
      <dgm:spPr/>
      <dgm:t>
        <a:bodyPr/>
        <a:lstStyle/>
        <a:p>
          <a:endParaRPr lang="ru-RU"/>
        </a:p>
      </dgm:t>
    </dgm:pt>
    <dgm:pt modelId="{0DBE85E5-61CF-48AB-AF92-0B697BB7CBF4}">
      <dgm:prSet/>
      <dgm:spPr/>
      <dgm:t>
        <a:bodyPr/>
        <a:lstStyle/>
        <a:p>
          <a:endParaRPr lang="ru-RU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432035F-7B70-4EB6-8B20-9C9D25A57F16}" type="parTrans" cxnId="{E4D9F6B6-634C-4BFA-A462-139BEF5F9297}">
      <dgm:prSet/>
      <dgm:spPr/>
      <dgm:t>
        <a:bodyPr/>
        <a:lstStyle/>
        <a:p>
          <a:endParaRPr lang="ru-RU"/>
        </a:p>
      </dgm:t>
    </dgm:pt>
    <dgm:pt modelId="{D3618598-3A89-409C-A03F-012F5E6C0BC6}" type="sibTrans" cxnId="{E4D9F6B6-634C-4BFA-A462-139BEF5F9297}">
      <dgm:prSet/>
      <dgm:spPr/>
      <dgm:t>
        <a:bodyPr/>
        <a:lstStyle/>
        <a:p>
          <a:endParaRPr lang="ru-RU"/>
        </a:p>
      </dgm:t>
    </dgm:pt>
    <dgm:pt modelId="{A25AA30B-9A9A-48DE-98BB-10B5DD683532}">
      <dgm:prSet/>
      <dgm:spPr/>
      <dgm:t>
        <a:bodyPr/>
        <a:lstStyle/>
        <a:p>
          <a:r>
            <a:rPr lang="ru-RU" dirty="0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Банк заданий РАО: </a:t>
          </a:r>
          <a:br>
            <a:rPr lang="ru-RU" dirty="0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u="sng" dirty="0" smtClean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http://skiv.instrao.ru/bank-zadaniy/</a:t>
          </a:r>
          <a:endParaRPr lang="ru-RU" dirty="0">
            <a:solidFill>
              <a:srgbClr val="2C2D2E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155BB50-77F6-42C0-A899-3010DA3CB994}" type="parTrans" cxnId="{6FB6AD94-0327-4EDF-B7B5-D43049CD9165}">
      <dgm:prSet/>
      <dgm:spPr/>
      <dgm:t>
        <a:bodyPr/>
        <a:lstStyle/>
        <a:p>
          <a:endParaRPr lang="ru-RU"/>
        </a:p>
      </dgm:t>
    </dgm:pt>
    <dgm:pt modelId="{F5230FF7-1D55-4522-B958-41BADDC4421D}" type="sibTrans" cxnId="{6FB6AD94-0327-4EDF-B7B5-D43049CD9165}">
      <dgm:prSet/>
      <dgm:spPr/>
      <dgm:t>
        <a:bodyPr/>
        <a:lstStyle/>
        <a:p>
          <a:endParaRPr lang="ru-RU"/>
        </a:p>
      </dgm:t>
    </dgm:pt>
    <dgm:pt modelId="{2C4ABF24-9685-4766-B2AF-6DF72CB70E85}">
      <dgm:prSet/>
      <dgm:spPr/>
      <dgm:t>
        <a:bodyPr/>
        <a:lstStyle/>
        <a:p>
          <a:r>
            <a:rPr lang="ru-RU" u="sng" smtClean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https://media.prosv.ru/fg/</a:t>
          </a:r>
          <a:endParaRPr lang="ru-RU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4444A4E-63F5-437D-B7C5-AE18DDE33379}" type="parTrans" cxnId="{798E0EA7-D58E-4527-B269-45FADBB7EF80}">
      <dgm:prSet/>
      <dgm:spPr/>
      <dgm:t>
        <a:bodyPr/>
        <a:lstStyle/>
        <a:p>
          <a:endParaRPr lang="ru-RU"/>
        </a:p>
      </dgm:t>
    </dgm:pt>
    <dgm:pt modelId="{8A9D700E-3FFB-41DD-8937-FD17FAF2D4D7}" type="sibTrans" cxnId="{798E0EA7-D58E-4527-B269-45FADBB7EF80}">
      <dgm:prSet/>
      <dgm:spPr/>
      <dgm:t>
        <a:bodyPr/>
        <a:lstStyle/>
        <a:p>
          <a:endParaRPr lang="ru-RU"/>
        </a:p>
      </dgm:t>
    </dgm:pt>
    <dgm:pt modelId="{134F5CBB-E276-4FED-B896-9A5CAC1B3EC5}">
      <dgm:prSet/>
      <dgm:spPr/>
      <dgm:t>
        <a:bodyPr/>
        <a:lstStyle/>
        <a:p>
          <a:endParaRPr lang="ru-RU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2DE281D-3616-4F88-8D75-6719A6255AFC}" type="parTrans" cxnId="{2FEC0A47-1579-4306-8B6C-30E6987C5BD0}">
      <dgm:prSet/>
      <dgm:spPr/>
      <dgm:t>
        <a:bodyPr/>
        <a:lstStyle/>
        <a:p>
          <a:endParaRPr lang="ru-RU"/>
        </a:p>
      </dgm:t>
    </dgm:pt>
    <dgm:pt modelId="{06F449B7-3132-4272-A8A2-B3BBAFCAF13B}" type="sibTrans" cxnId="{2FEC0A47-1579-4306-8B6C-30E6987C5BD0}">
      <dgm:prSet/>
      <dgm:spPr/>
      <dgm:t>
        <a:bodyPr/>
        <a:lstStyle/>
        <a:p>
          <a:endParaRPr lang="ru-RU"/>
        </a:p>
      </dgm:t>
    </dgm:pt>
    <dgm:pt modelId="{4A2FB514-BDCD-41C5-95E5-F80D691E0707}">
      <dgm:prSet/>
      <dgm:spPr/>
      <dgm:t>
        <a:bodyPr/>
        <a:lstStyle/>
        <a:p>
          <a:r>
            <a:rPr lang="ru-RU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Открытый банк заданий для оценки естественнонаучной грамотности ФИПИ</a:t>
          </a:r>
          <a:endParaRPr lang="ru-RU">
            <a:solidFill>
              <a:srgbClr val="2C2D2E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D6AEF39-8142-44E4-8D78-BCF9EDAC1457}" type="parTrans" cxnId="{50236F08-6FBF-4CEF-8567-EA773BD639C9}">
      <dgm:prSet/>
      <dgm:spPr/>
      <dgm:t>
        <a:bodyPr/>
        <a:lstStyle/>
        <a:p>
          <a:endParaRPr lang="ru-RU"/>
        </a:p>
      </dgm:t>
    </dgm:pt>
    <dgm:pt modelId="{27EB3363-C31C-4989-AEDC-C89F79A51D5F}" type="sibTrans" cxnId="{50236F08-6FBF-4CEF-8567-EA773BD639C9}">
      <dgm:prSet/>
      <dgm:spPr/>
      <dgm:t>
        <a:bodyPr/>
        <a:lstStyle/>
        <a:p>
          <a:endParaRPr lang="ru-RU"/>
        </a:p>
      </dgm:t>
    </dgm:pt>
    <dgm:pt modelId="{5AC20CB9-2501-4825-A6A5-F583F121380F}">
      <dgm:prSet/>
      <dgm:spPr/>
      <dgm:t>
        <a:bodyPr/>
        <a:lstStyle/>
        <a:p>
          <a:r>
            <a:rPr lang="ru-RU" u="sng" smtClean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https://fipi.ru/otkrytyy-bank-zadaniy-dlya-otsenki-yestestvennonauchnoy-gramotnost</a:t>
          </a:r>
          <a:endParaRPr lang="ru-RU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3F0170B-D06C-4F90-9509-FA7060032505}" type="parTrans" cxnId="{87319576-6789-4C98-A78E-645C6AF9D07C}">
      <dgm:prSet/>
      <dgm:spPr/>
      <dgm:t>
        <a:bodyPr/>
        <a:lstStyle/>
        <a:p>
          <a:endParaRPr lang="ru-RU"/>
        </a:p>
      </dgm:t>
    </dgm:pt>
    <dgm:pt modelId="{845476C3-2F9B-456E-AF69-D952FE1BEB19}" type="sibTrans" cxnId="{87319576-6789-4C98-A78E-645C6AF9D07C}">
      <dgm:prSet/>
      <dgm:spPr/>
      <dgm:t>
        <a:bodyPr/>
        <a:lstStyle/>
        <a:p>
          <a:endParaRPr lang="ru-RU"/>
        </a:p>
      </dgm:t>
    </dgm:pt>
    <dgm:pt modelId="{F5BD1672-0370-4D81-BE50-3A453BBFA907}">
      <dgm:prSet/>
      <dgm:spPr/>
      <dgm:t>
        <a:bodyPr/>
        <a:lstStyle/>
        <a:p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DC55355-7BAB-41FD-B4A8-68F348644E73}" type="parTrans" cxnId="{C17E4B6D-F679-41E1-A3B9-798F109510B4}">
      <dgm:prSet/>
      <dgm:spPr/>
      <dgm:t>
        <a:bodyPr/>
        <a:lstStyle/>
        <a:p>
          <a:endParaRPr lang="ru-RU"/>
        </a:p>
      </dgm:t>
    </dgm:pt>
    <dgm:pt modelId="{8D75C7AB-A85B-4180-9B5A-C8656A3F354E}" type="sibTrans" cxnId="{C17E4B6D-F679-41E1-A3B9-798F109510B4}">
      <dgm:prSet/>
      <dgm:spPr/>
      <dgm:t>
        <a:bodyPr/>
        <a:lstStyle/>
        <a:p>
          <a:endParaRPr lang="ru-RU"/>
        </a:p>
      </dgm:t>
    </dgm:pt>
    <dgm:pt modelId="{D303E1A6-7013-4725-AC3E-051A75F9252D}" type="pres">
      <dgm:prSet presAssocID="{DF8A3000-86A9-41B1-BC59-F8ED4D6BD89D}" presName="Name0" presStyleCnt="0">
        <dgm:presLayoutVars>
          <dgm:dir/>
          <dgm:animLvl val="lvl"/>
          <dgm:resizeHandles val="exact"/>
        </dgm:presLayoutVars>
      </dgm:prSet>
      <dgm:spPr/>
    </dgm:pt>
    <dgm:pt modelId="{8EC1FCC0-2F02-43AE-ACBD-A099F3C46597}" type="pres">
      <dgm:prSet presAssocID="{89E659D1-B972-4CED-9070-CF42D63E31F7}" presName="composite" presStyleCnt="0"/>
      <dgm:spPr/>
    </dgm:pt>
    <dgm:pt modelId="{EBC56263-0F5B-4775-BD90-A175CA1FE86A}" type="pres">
      <dgm:prSet presAssocID="{89E659D1-B972-4CED-9070-CF42D63E31F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AD05B-17AD-4455-8B36-EF6EAC6FEA16}" type="pres">
      <dgm:prSet presAssocID="{89E659D1-B972-4CED-9070-CF42D63E31F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E04B2-95B0-42B6-A232-319308FD1268}" type="pres">
      <dgm:prSet presAssocID="{32FD4725-2A2A-4ADB-9058-52232945E912}" presName="space" presStyleCnt="0"/>
      <dgm:spPr/>
    </dgm:pt>
    <dgm:pt modelId="{CBB599E6-2A40-4847-B356-6AEFCF5CA4FA}" type="pres">
      <dgm:prSet presAssocID="{DCFCC86F-06C0-472A-86D3-A1A19AE44BE8}" presName="composite" presStyleCnt="0"/>
      <dgm:spPr/>
    </dgm:pt>
    <dgm:pt modelId="{736E71FC-12FF-47A5-BCF0-79897C6E7C74}" type="pres">
      <dgm:prSet presAssocID="{DCFCC86F-06C0-472A-86D3-A1A19AE44BE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D3245-B30D-472B-A25B-2E5F063EC969}" type="pres">
      <dgm:prSet presAssocID="{DCFCC86F-06C0-472A-86D3-A1A19AE44BE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ADCA7C-0147-4B3C-92A4-95120C50949F}" type="presOf" srcId="{340496EA-EBF3-4E6C-B2BE-EB92947AB51B}" destId="{D3CAD05B-17AD-4455-8B36-EF6EAC6FEA16}" srcOrd="0" destOrd="1" presId="urn:microsoft.com/office/officeart/2005/8/layout/hList1"/>
    <dgm:cxn modelId="{03B9407C-8273-45E9-8A31-D9F09DD24505}" type="presOf" srcId="{89E659D1-B972-4CED-9070-CF42D63E31F7}" destId="{EBC56263-0F5B-4775-BD90-A175CA1FE86A}" srcOrd="0" destOrd="0" presId="urn:microsoft.com/office/officeart/2005/8/layout/hList1"/>
    <dgm:cxn modelId="{6FB6AD94-0327-4EDF-B7B5-D43049CD9165}" srcId="{0DBE85E5-61CF-48AB-AF92-0B697BB7CBF4}" destId="{A25AA30B-9A9A-48DE-98BB-10B5DD683532}" srcOrd="0" destOrd="0" parTransId="{6155BB50-77F6-42C0-A899-3010DA3CB994}" sibTransId="{F5230FF7-1D55-4522-B958-41BADDC4421D}"/>
    <dgm:cxn modelId="{341ACED1-C40D-4BE0-B1D4-2820F9866BDA}" type="presOf" srcId="{134F5CBB-E276-4FED-B896-9A5CAC1B3EC5}" destId="{13AD3245-B30D-472B-A25B-2E5F063EC969}" srcOrd="0" destOrd="2" presId="urn:microsoft.com/office/officeart/2005/8/layout/hList1"/>
    <dgm:cxn modelId="{798E0EA7-D58E-4527-B269-45FADBB7EF80}" srcId="{A5EEDAE8-06E3-43D6-9857-20EB602E7E47}" destId="{2C4ABF24-9685-4766-B2AF-6DF72CB70E85}" srcOrd="0" destOrd="0" parTransId="{44444A4E-63F5-437D-B7C5-AE18DDE33379}" sibTransId="{8A9D700E-3FFB-41DD-8937-FD17FAF2D4D7}"/>
    <dgm:cxn modelId="{2FEC0A47-1579-4306-8B6C-30E6987C5BD0}" srcId="{DCFCC86F-06C0-472A-86D3-A1A19AE44BE8}" destId="{134F5CBB-E276-4FED-B896-9A5CAC1B3EC5}" srcOrd="1" destOrd="0" parTransId="{42DE281D-3616-4F88-8D75-6719A6255AFC}" sibTransId="{06F449B7-3132-4272-A8A2-B3BBAFCAF13B}"/>
    <dgm:cxn modelId="{524616FA-5153-4210-BBB4-AF875B75692E}" type="presOf" srcId="{DCFCC86F-06C0-472A-86D3-A1A19AE44BE8}" destId="{736E71FC-12FF-47A5-BCF0-79897C6E7C74}" srcOrd="0" destOrd="0" presId="urn:microsoft.com/office/officeart/2005/8/layout/hList1"/>
    <dgm:cxn modelId="{E206F945-2379-4EC4-87DB-DFE1FEB3D0F7}" type="presOf" srcId="{A5EEDAE8-06E3-43D6-9857-20EB602E7E47}" destId="{13AD3245-B30D-472B-A25B-2E5F063EC969}" srcOrd="0" destOrd="0" presId="urn:microsoft.com/office/officeart/2005/8/layout/hList1"/>
    <dgm:cxn modelId="{7266E17F-4DE3-4938-81B3-F05AD20968CE}" srcId="{89E659D1-B972-4CED-9070-CF42D63E31F7}" destId="{7F650363-6EE8-42BB-A7F3-75AB192440BC}" srcOrd="0" destOrd="0" parTransId="{31C17754-9B60-4F0C-BEC0-EEEC0BDAFB7D}" sibTransId="{956D64C9-3069-4D66-BF16-8ECE097E51EE}"/>
    <dgm:cxn modelId="{4E2AAEF4-A4BF-418A-87AE-739F454F3281}" srcId="{89E659D1-B972-4CED-9070-CF42D63E31F7}" destId="{736406A1-2536-4B15-B5EC-1A884424FF67}" srcOrd="3" destOrd="0" parTransId="{5F533258-4F86-46E8-ADD7-743CFA577D28}" sibTransId="{D1723179-06E8-47F8-9BBC-BB813B600285}"/>
    <dgm:cxn modelId="{82447582-F3EB-4749-B16F-06E1E489AD58}" type="presOf" srcId="{7F650363-6EE8-42BB-A7F3-75AB192440BC}" destId="{D3CAD05B-17AD-4455-8B36-EF6EAC6FEA16}" srcOrd="0" destOrd="0" presId="urn:microsoft.com/office/officeart/2005/8/layout/hList1"/>
    <dgm:cxn modelId="{CEC9459D-47C0-4D38-960B-15DB80310516}" srcId="{DF8A3000-86A9-41B1-BC59-F8ED4D6BD89D}" destId="{DCFCC86F-06C0-472A-86D3-A1A19AE44BE8}" srcOrd="1" destOrd="0" parTransId="{D27E069A-8097-4043-8E01-0D7CFBC4A197}" sibTransId="{57E9B27D-7068-4FC8-9607-2AB059480ACE}"/>
    <dgm:cxn modelId="{7412807B-E9D8-451A-B408-EC383EA94AFE}" srcId="{89E659D1-B972-4CED-9070-CF42D63E31F7}" destId="{340496EA-EBF3-4E6C-B2BE-EB92947AB51B}" srcOrd="1" destOrd="0" parTransId="{FA172FBF-17C2-4A13-B9FC-A222735D5885}" sibTransId="{D5837110-28A4-4E25-9F1E-FCD93C471FEC}"/>
    <dgm:cxn modelId="{37E86564-7335-4257-BBA4-CAB1941AC2AE}" type="presOf" srcId="{4A2FB514-BDCD-41C5-95E5-F80D691E0707}" destId="{13AD3245-B30D-472B-A25B-2E5F063EC969}" srcOrd="0" destOrd="3" presId="urn:microsoft.com/office/officeart/2005/8/layout/hList1"/>
    <dgm:cxn modelId="{87319576-6789-4C98-A78E-645C6AF9D07C}" srcId="{4A2FB514-BDCD-41C5-95E5-F80D691E0707}" destId="{5AC20CB9-2501-4825-A6A5-F583F121380F}" srcOrd="0" destOrd="0" parTransId="{73F0170B-D06C-4F90-9509-FA7060032505}" sibTransId="{845476C3-2F9B-456E-AF69-D952FE1BEB19}"/>
    <dgm:cxn modelId="{AFD09ED9-6C3F-4E77-891A-8834E7FDD7C6}" srcId="{DCFCC86F-06C0-472A-86D3-A1A19AE44BE8}" destId="{A5EEDAE8-06E3-43D6-9857-20EB602E7E47}" srcOrd="0" destOrd="0" parTransId="{3B0DE825-D9C2-41DB-898A-58285CF6F498}" sibTransId="{D19DEDCB-0AC7-419D-8E29-20DF0CBEA1A0}"/>
    <dgm:cxn modelId="{F3BDB6D9-8F93-4DF5-A7D3-210B70831B23}" type="presOf" srcId="{0DBE85E5-61CF-48AB-AF92-0B697BB7CBF4}" destId="{D3CAD05B-17AD-4455-8B36-EF6EAC6FEA16}" srcOrd="0" destOrd="2" presId="urn:microsoft.com/office/officeart/2005/8/layout/hList1"/>
    <dgm:cxn modelId="{210DCEE9-F0BA-4DD3-A88B-751706A93C93}" type="presOf" srcId="{DF8A3000-86A9-41B1-BC59-F8ED4D6BD89D}" destId="{D303E1A6-7013-4725-AC3E-051A75F9252D}" srcOrd="0" destOrd="0" presId="urn:microsoft.com/office/officeart/2005/8/layout/hList1"/>
    <dgm:cxn modelId="{C17E4B6D-F679-41E1-A3B9-798F109510B4}" srcId="{DCFCC86F-06C0-472A-86D3-A1A19AE44BE8}" destId="{F5BD1672-0370-4D81-BE50-3A453BBFA907}" srcOrd="3" destOrd="0" parTransId="{BDC55355-7BAB-41FD-B4A8-68F348644E73}" sibTransId="{8D75C7AB-A85B-4180-9B5A-C8656A3F354E}"/>
    <dgm:cxn modelId="{1BBCB160-42D5-4181-9DD3-FEAAEFA9DF76}" type="presOf" srcId="{736406A1-2536-4B15-B5EC-1A884424FF67}" destId="{D3CAD05B-17AD-4455-8B36-EF6EAC6FEA16}" srcOrd="0" destOrd="4" presId="urn:microsoft.com/office/officeart/2005/8/layout/hList1"/>
    <dgm:cxn modelId="{2DC5332E-AC51-41A4-B8AC-638EFE6A29A6}" type="presOf" srcId="{5AC20CB9-2501-4825-A6A5-F583F121380F}" destId="{13AD3245-B30D-472B-A25B-2E5F063EC969}" srcOrd="0" destOrd="4" presId="urn:microsoft.com/office/officeart/2005/8/layout/hList1"/>
    <dgm:cxn modelId="{25CB811A-00EC-47D8-AD2C-96E630B7DA46}" srcId="{DF8A3000-86A9-41B1-BC59-F8ED4D6BD89D}" destId="{89E659D1-B972-4CED-9070-CF42D63E31F7}" srcOrd="0" destOrd="0" parTransId="{57BE21EC-3845-4707-BED1-F31A0F2BD4B0}" sibTransId="{32FD4725-2A2A-4ADB-9058-52232945E912}"/>
    <dgm:cxn modelId="{E4D9F6B6-634C-4BFA-A462-139BEF5F9297}" srcId="{89E659D1-B972-4CED-9070-CF42D63E31F7}" destId="{0DBE85E5-61CF-48AB-AF92-0B697BB7CBF4}" srcOrd="2" destOrd="0" parTransId="{E432035F-7B70-4EB6-8B20-9C9D25A57F16}" sibTransId="{D3618598-3A89-409C-A03F-012F5E6C0BC6}"/>
    <dgm:cxn modelId="{A5C156BC-DE05-43DF-9D32-2029F8BF66BB}" type="presOf" srcId="{2C4ABF24-9685-4766-B2AF-6DF72CB70E85}" destId="{13AD3245-B30D-472B-A25B-2E5F063EC969}" srcOrd="0" destOrd="1" presId="urn:microsoft.com/office/officeart/2005/8/layout/hList1"/>
    <dgm:cxn modelId="{82099CA8-7946-4987-867A-6B9399C41A79}" type="presOf" srcId="{F5BD1672-0370-4D81-BE50-3A453BBFA907}" destId="{13AD3245-B30D-472B-A25B-2E5F063EC969}" srcOrd="0" destOrd="5" presId="urn:microsoft.com/office/officeart/2005/8/layout/hList1"/>
    <dgm:cxn modelId="{50236F08-6FBF-4CEF-8567-EA773BD639C9}" srcId="{DCFCC86F-06C0-472A-86D3-A1A19AE44BE8}" destId="{4A2FB514-BDCD-41C5-95E5-F80D691E0707}" srcOrd="2" destOrd="0" parTransId="{3D6AEF39-8142-44E4-8D78-BCF9EDAC1457}" sibTransId="{27EB3363-C31C-4989-AEDC-C89F79A51D5F}"/>
    <dgm:cxn modelId="{23DF8DA5-68FE-4390-B9E6-1E44E75F01F5}" type="presOf" srcId="{A25AA30B-9A9A-48DE-98BB-10B5DD683532}" destId="{D3CAD05B-17AD-4455-8B36-EF6EAC6FEA16}" srcOrd="0" destOrd="3" presId="urn:microsoft.com/office/officeart/2005/8/layout/hList1"/>
    <dgm:cxn modelId="{8E898BD4-2CFA-4B50-BFF1-6259E62E98D5}" type="presParOf" srcId="{D303E1A6-7013-4725-AC3E-051A75F9252D}" destId="{8EC1FCC0-2F02-43AE-ACBD-A099F3C46597}" srcOrd="0" destOrd="0" presId="urn:microsoft.com/office/officeart/2005/8/layout/hList1"/>
    <dgm:cxn modelId="{2DF08111-F031-4BAB-91DD-82E4F4238C67}" type="presParOf" srcId="{8EC1FCC0-2F02-43AE-ACBD-A099F3C46597}" destId="{EBC56263-0F5B-4775-BD90-A175CA1FE86A}" srcOrd="0" destOrd="0" presId="urn:microsoft.com/office/officeart/2005/8/layout/hList1"/>
    <dgm:cxn modelId="{D66D3E65-9F59-4EAC-8047-0B441DC55008}" type="presParOf" srcId="{8EC1FCC0-2F02-43AE-ACBD-A099F3C46597}" destId="{D3CAD05B-17AD-4455-8B36-EF6EAC6FEA16}" srcOrd="1" destOrd="0" presId="urn:microsoft.com/office/officeart/2005/8/layout/hList1"/>
    <dgm:cxn modelId="{CF32CED1-B4C1-4816-BC4D-4EF7818DBF69}" type="presParOf" srcId="{D303E1A6-7013-4725-AC3E-051A75F9252D}" destId="{E92E04B2-95B0-42B6-A232-319308FD1268}" srcOrd="1" destOrd="0" presId="urn:microsoft.com/office/officeart/2005/8/layout/hList1"/>
    <dgm:cxn modelId="{45187751-2424-43DF-91BC-E0782960F743}" type="presParOf" srcId="{D303E1A6-7013-4725-AC3E-051A75F9252D}" destId="{CBB599E6-2A40-4847-B356-6AEFCF5CA4FA}" srcOrd="2" destOrd="0" presId="urn:microsoft.com/office/officeart/2005/8/layout/hList1"/>
    <dgm:cxn modelId="{B65F40FE-89F5-4C1E-858A-003460FC13AC}" type="presParOf" srcId="{CBB599E6-2A40-4847-B356-6AEFCF5CA4FA}" destId="{736E71FC-12FF-47A5-BCF0-79897C6E7C74}" srcOrd="0" destOrd="0" presId="urn:microsoft.com/office/officeart/2005/8/layout/hList1"/>
    <dgm:cxn modelId="{BC3D717F-342D-4794-B766-4D96D3BFB280}" type="presParOf" srcId="{CBB599E6-2A40-4847-B356-6AEFCF5CA4FA}" destId="{13AD3245-B30D-472B-A25B-2E5F063EC9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56263-0F5B-4775-BD90-A175CA1FE86A}">
      <dsp:nvSpPr>
        <dsp:cNvPr id="0" name=""/>
        <dsp:cNvSpPr/>
      </dsp:nvSpPr>
      <dsp:spPr>
        <a:xfrm>
          <a:off x="38" y="42929"/>
          <a:ext cx="3685337" cy="874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</dsp:txBody>
      <dsp:txXfrm>
        <a:off x="38" y="42929"/>
        <a:ext cx="3685337" cy="874600"/>
      </dsp:txXfrm>
    </dsp:sp>
    <dsp:sp modelId="{D3CAD05B-17AD-4455-8B36-EF6EAC6FEA16}">
      <dsp:nvSpPr>
        <dsp:cNvPr id="0" name=""/>
        <dsp:cNvSpPr/>
      </dsp:nvSpPr>
      <dsp:spPr>
        <a:xfrm>
          <a:off x="38" y="917530"/>
          <a:ext cx="3685337" cy="18065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Электронный банк заданий для оценки фг: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sng" kern="1200" smtClean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https://fg.resh.edu.ru/</a:t>
          </a:r>
          <a:endParaRPr lang="ru-RU" sz="1200" kern="12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Банк заданий РАО: </a:t>
          </a:r>
          <a:br>
            <a:rPr lang="ru-RU" sz="1200" kern="1200" dirty="0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u="sng" kern="1200" dirty="0" smtClean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http://skiv.instrao.ru/bank-zadaniy/</a:t>
          </a:r>
          <a:endParaRPr lang="ru-RU" sz="1200" kern="1200" dirty="0">
            <a:solidFill>
              <a:srgbClr val="2C2D2E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38" y="917530"/>
        <a:ext cx="3685337" cy="1806553"/>
      </dsp:txXfrm>
    </dsp:sp>
    <dsp:sp modelId="{736E71FC-12FF-47A5-BCF0-79897C6E7C74}">
      <dsp:nvSpPr>
        <dsp:cNvPr id="0" name=""/>
        <dsp:cNvSpPr/>
      </dsp:nvSpPr>
      <dsp:spPr>
        <a:xfrm>
          <a:off x="4201323" y="42929"/>
          <a:ext cx="3685337" cy="874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/>
          </a:r>
          <a:br>
            <a:rPr lang="ru-RU" sz="2400" b="1" kern="1200" dirty="0" smtClean="0"/>
          </a:br>
          <a:endParaRPr lang="ru-RU" sz="2400" kern="1200" dirty="0"/>
        </a:p>
      </dsp:txBody>
      <dsp:txXfrm>
        <a:off x="4201323" y="42929"/>
        <a:ext cx="3685337" cy="874600"/>
      </dsp:txXfrm>
    </dsp:sp>
    <dsp:sp modelId="{13AD3245-B30D-472B-A25B-2E5F063EC969}">
      <dsp:nvSpPr>
        <dsp:cNvPr id="0" name=""/>
        <dsp:cNvSpPr/>
      </dsp:nvSpPr>
      <dsp:spPr>
        <a:xfrm>
          <a:off x="4201323" y="917530"/>
          <a:ext cx="3685337" cy="18065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Банк заданий Просвещения / Росс. учебник / Бином</a:t>
          </a:r>
          <a:endParaRPr lang="ru-RU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sng" kern="1200" smtClean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https://media.prosv.ru/fg/</a:t>
          </a:r>
          <a:endParaRPr lang="ru-RU" sz="1200" kern="12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Открытый банк заданий для оценки естественнонаучной грамотности ФИПИ</a:t>
          </a:r>
          <a:endParaRPr lang="ru-RU" sz="1200" kern="1200">
            <a:solidFill>
              <a:srgbClr val="2C2D2E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sng" kern="1200" smtClean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https://fipi.ru/otkrytyy-bank-zadaniy-dlya-otsenki-yestestvennonauchnoy-gramotnost</a:t>
          </a:r>
          <a:endParaRPr lang="ru-RU" sz="1200" kern="12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201323" y="917530"/>
        <a:ext cx="3685337" cy="1806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3426B-2425-423C-8D6F-EFF986E0115A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F5F61-9B40-47D9-857C-40E44AEEF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09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5741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9512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3283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7054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07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A931A-6D5E-4F39-92E2-DE0B8B0E6B2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075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23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F5F61-9B40-47D9-857C-40E44AEEF30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15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B0DA9-4471-4BF8-8845-C5590B79D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69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B0DA9-4471-4BF8-8845-C5590B79D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54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B0DA9-4471-4BF8-8845-C5590B79D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08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B0DA9-4471-4BF8-8845-C5590B79D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0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6A4210-5308-4771-844F-B296A8F0D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CE2F19-83B8-4916-BA83-53E4CB67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316D4B-FBB1-45AF-A862-4A6B701D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3E3A94E-5754-4014-970A-89A32FB2BC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68BE1A-0CD3-4A7A-A09C-849373A6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94C133-FCA6-4A50-A23A-86B546B3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101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B85532-AE32-4864-92EE-41F64D67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40DF6B-160A-4164-8D95-E935AD873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58BC50-105D-4D01-A318-835F530E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9F16465-1BAF-4CBF-964D-D961AEF4D6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3A2C44-2970-4E57-88A4-49B442CC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56A87D-7097-4A2A-A35C-5A3D490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104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658DFD-2C3B-481C-AFC2-49EC00DB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312B21-5552-4D6D-8646-E637EB9E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EE4C9A-0BAA-4418-9F2A-213930D4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552B27-0341-4804-AE38-441E8F7FB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D8F437-BCA0-44D9-8A8B-9B19E1B0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F44162-C4B2-433A-BF68-139D460E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458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56B94-B14E-48CD-813F-14727835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3BF3DF-87AF-42DD-BA99-E61739D72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A979D9-E8D1-4184-807E-D964CE01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5645E0-34F2-46A4-A04C-5F8A2DC4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E0C284-6CF9-4686-BD2F-BFC8D178CE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F7A2AF8-D6F3-4651-9E59-BD6D0CE4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9C537A-E433-4D9B-82ED-5C69EB2B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074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D831E0-C237-48E1-937D-9777167A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F5A78E2-9212-4BE8-949C-A614CEFA5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72EC57-4112-42D1-A17F-CF62C3EE3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9B74AAC-612B-4618-A9C6-21D5289CA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B30EDD7-3611-4B95-9D9A-FC29C8F7C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87BC39B-5E11-44D4-A6FD-7F0CCF8C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5928187-857E-46B2-84DB-5F8572D7E3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921E2A4-462D-448F-81AA-4AAF7E6EE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C16C235-C1A2-4CDA-9C21-591F3993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41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DF7D39-0156-48B9-AADD-CCC1A2F9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87B1831-215E-4CBB-BBC1-9EAD4254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867860-FBCB-48A7-840C-7B9CE2D48C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118E6FA-F918-4ED0-BBBB-3971C7D5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D9A044-4B1F-4352-A5E5-41B6077C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393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7708080-2F28-478C-8CD3-28DF232D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71B290-0330-4536-839C-A92C8F83A0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87E51D1-544C-4E2A-8E63-CF585BAA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77ED37D-0A70-48C4-90D0-40A7C39B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747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363F8B-705C-459F-8D3C-B128889E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FCD1BA-C19F-40AC-A9D4-8D2042F2D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5BE600-EE5D-4C34-A246-B69C41B43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A1FAA1-FB71-4072-8BA2-0389ED47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A08D385-E96B-4E0B-AC92-5FC0017ACC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99E184-BF67-4DAE-A2F9-948F2476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0719836-79BC-487D-97BF-18706889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2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3C1A70-CCCA-4C9E-8063-D2B7AA68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C876D2B-BAAD-4C2E-8966-BC3ABCAD6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00D823-7029-4494-B280-5B60DC5D8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0F04B0-630D-4CE4-B1C8-A5C13086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EBE87C1-9C28-43B3-9E85-F9CE6FBF7B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56A663-E288-42C1-98B1-C433E181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AE418F-B205-45AD-97EC-9C3FA9E3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541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D1D5DC-3F04-4ABF-AC71-B5998EBD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65BF666-24F9-4CD0-B282-ED9B1BADF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521B27-7C75-4B82-852F-E9930A86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F2CF0A-A7A4-4193-B777-2F86BA9048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59BDC8-FDEA-44FF-88E3-9FB9CE3A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512FB9-C83E-4C5C-B33D-6FA2128E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160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7D36AD6-E1BC-4F8C-AC97-B824EF352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0BA2DBF-C9FA-4655-A233-9FD27A401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F3A5ED-7766-4CDD-9CD9-3EE475717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7AE217B-8C39-4F0B-A472-1654AFB579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2783AE-42D6-4D1C-A4F6-FB531795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1D513D-96AF-4BCB-8B9D-6C7F0251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06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FF50AD-83E7-4951-B6DC-F0ACD5DC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546D12-FCF2-45F2-B89B-88DF0337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FAF0B2-CA0B-414C-AF2D-42C6ECBD0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6830C-F948-406F-9511-62C10F5A2C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0FF6B3-0462-4AFE-8284-25383923F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0F111E-9DF2-4CD5-BC78-FC473440E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83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hyperlink" Target="https://apkpro.ru/deyatelnostakademii/marafonfunktsionalnoygramotnosti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1" y="2420888"/>
            <a:ext cx="8375987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 РЕАЛИЗАЦИИ ПРОГРАММ НАЧАЛЬНОГО ОБЩЕГО </a:t>
            </a:r>
            <a:r>
              <a:rPr 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 ОСНОВНОГО ОБЩЕГО</a:t>
            </a:r>
            <a:r>
              <a:rPr 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ОБРАЗОВАНИЯ </a:t>
            </a:r>
            <a:b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 СООТВЕТСТВИИ С ТРЕБОВАНИЯМИ ОБНОВЛЕННЫХ ФГОС В 2022 ГОДУ 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16632"/>
            <a:ext cx="225530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3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ПОВЫШЕНИЕ КВАЛИФИКАЦИИ ПЕДАГОГИЧЕСКИХ РАБОТНИКОВ 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213" y="1600201"/>
            <a:ext cx="8612267" cy="139675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 Обязательно до 31.08.2022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–учителя, которые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1 сентября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2022г. начнут реализацию образовательных программ в соответствии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 обновленными ФГОС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0213" y="3140968"/>
            <a:ext cx="2635603" cy="76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т</a:t>
            </a:r>
            <a:r>
              <a:rPr lang="ru-RU" sz="1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ьюторское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сопровождение </a:t>
            </a: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171" y="66630"/>
            <a:ext cx="1342829" cy="986106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80213" y="3947950"/>
            <a:ext cx="2304256" cy="6331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еминары, консультации </a:t>
            </a: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1" y="4759355"/>
            <a:ext cx="4470201" cy="1998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у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частие в федеральной апробации 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рабочих программ по учебным 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предметам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82 </a:t>
            </a:r>
            <a:r>
              <a:rPr lang="ru-RU" sz="1600" b="1" dirty="0" smtClean="0">
                <a:solidFill>
                  <a:srgbClr val="FF0000"/>
                </a:solidFill>
              </a:rPr>
              <a:t>ОО   567 участников: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56 завершили к 11.01.22; 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174 - на  01.02.22 – сертификаты готовы; </a:t>
            </a:r>
          </a:p>
          <a:p>
            <a:pPr marL="0" indent="0">
              <a:buNone/>
            </a:pPr>
            <a:r>
              <a:rPr lang="ru-RU" sz="1600" b="1" u="sng" dirty="0" smtClean="0">
                <a:solidFill>
                  <a:srgbClr val="FF0000"/>
                </a:solidFill>
              </a:rPr>
              <a:t>393</a:t>
            </a:r>
            <a:r>
              <a:rPr lang="ru-RU" sz="1600" b="1" dirty="0" smtClean="0">
                <a:solidFill>
                  <a:srgbClr val="FF0000"/>
                </a:solidFill>
              </a:rPr>
              <a:t> - 25.02 и 30.03 – контрольные точки!!!</a:t>
            </a: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211960" y="2996952"/>
            <a:ext cx="648072" cy="365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015705" y="2987389"/>
            <a:ext cx="1183704" cy="3459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483768" y="2996952"/>
            <a:ext cx="1728192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бъект 2"/>
          <p:cNvSpPr txBox="1">
            <a:spLocks/>
          </p:cNvSpPr>
          <p:nvPr/>
        </p:nvSpPr>
        <p:spPr>
          <a:xfrm>
            <a:off x="4716016" y="3362604"/>
            <a:ext cx="4427984" cy="340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п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овышение квалификации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о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чно-заочная форма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п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родолжительность: 36 часов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роки </a:t>
            </a: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обучения по графику: 14.02.22- 20.08.22 </a:t>
            </a:r>
            <a:endParaRPr lang="ru-RU" sz="1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- учителя начальных классов 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–100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учителя-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предметники </a:t>
            </a:r>
            <a:endParaRPr lang="ru-RU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1-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5 классов – 100%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график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для 2-4 классов – </a:t>
            </a: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дополнительно !!!</a:t>
            </a:r>
            <a:endParaRPr lang="ru-RU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982120" y="2852936"/>
            <a:ext cx="1301848" cy="19064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894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ДПП ПК « Реализация требований обновленных ФГОС НОО, ФГОС ООО в работе учителя» (36 часов)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527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Методическое обеспечение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7698" y="66630"/>
            <a:ext cx="1342829" cy="98610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932040" y="3065621"/>
            <a:ext cx="4032448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2636911"/>
            <a:ext cx="7848872" cy="347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На платформе ДО </a:t>
            </a:r>
            <a:r>
              <a:rPr lang="ru-RU" sz="1600" u="sng" dirty="0" err="1">
                <a:solidFill>
                  <a:srgbClr val="002060"/>
                </a:solidFill>
                <a:latin typeface="Arial Black" panose="020B0A04020102020204" pitchFamily="34" charset="0"/>
              </a:rPr>
              <a:t>КРИПКиПРО</a:t>
            </a:r>
            <a:endParaRPr lang="ru-RU" sz="1600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пакет обучающих и методических материалов Академии </a:t>
            </a:r>
            <a:r>
              <a:rPr lang="ru-RU" sz="16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Минпросвещения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России: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Нормативные документы по ФГОС НОО, ФГОС ООО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Презентации от ИСРО РАО, видеоматериалы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Рекомендации по формам организации практических занятий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Задания для организации учебной деятельности на практических занятиях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Диагностические материалы и критерии оценивания </a:t>
            </a:r>
          </a:p>
          <a:p>
            <a:pPr marL="0" indent="0">
              <a:buNone/>
            </a:pPr>
            <a:r>
              <a:rPr lang="ru-RU" sz="16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очном формате – 8 ч 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 по согласованию: </a:t>
            </a:r>
            <a:r>
              <a:rPr lang="ru-RU" sz="16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КРИПКиПРО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, муниципалитет) </a:t>
            </a:r>
          </a:p>
          <a:p>
            <a:pPr>
              <a:buFontTx/>
              <a:buChar char="-"/>
            </a:pPr>
            <a:endParaRPr lang="ru-RU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endParaRPr lang="ru-RU" sz="8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69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СОЗДАНИЕ УСЛОВИЙ ДЛЯ ФОРМИРОВАНИЯ ФУНКЦИОНАЛЬНОЙ ГРАМОТНОСТИ 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определения ФГ : ФГОС НОО п.34.2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ФГОС ООО п.35.2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7698" y="66630"/>
            <a:ext cx="1342829" cy="98610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932040" y="3068960"/>
            <a:ext cx="4032448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Учащиеся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отивационные мероприятия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формирование ФГ в урочной, внеурочной деятельности,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в системе дополнительного образования  </a:t>
            </a:r>
          </a:p>
          <a:p>
            <a:pPr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0532" y="2951050"/>
            <a:ext cx="3771428" cy="3646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88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Педагогические работники</a:t>
            </a:r>
          </a:p>
          <a:p>
            <a:pPr>
              <a:buFontTx/>
              <a:buChar char="-"/>
            </a:pPr>
            <a:r>
              <a:rPr lang="ru-RU" sz="8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повышение профессиональных компетенций</a:t>
            </a:r>
          </a:p>
          <a:p>
            <a:pPr marL="0" indent="0">
              <a:buNone/>
            </a:pPr>
            <a:endParaRPr lang="ru-RU" sz="5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ru-RU" sz="8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включение в рабочие программы материалов </a:t>
            </a:r>
            <a:r>
              <a:rPr lang="ru-RU" sz="8800" dirty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u-RU" sz="8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с целью формирования и оценки уровня ФГ</a:t>
            </a:r>
          </a:p>
          <a:p>
            <a:pPr marL="0" indent="0">
              <a:buFont typeface="Arial" pitchFamily="34" charset="0"/>
              <a:buNone/>
            </a:pPr>
            <a:endParaRPr lang="ru-RU" sz="8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5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6">
            <a:extLst>
              <a:ext uri="{FF2B5EF4-FFF2-40B4-BE49-F238E27FC236}">
                <a16:creationId xmlns:a16="http://schemas.microsoft.com/office/drawing/2014/main" xmlns="" id="{FC7E85EB-88CD-4A01-85B5-9CAA952E903D}"/>
              </a:ext>
            </a:extLst>
          </p:cNvPr>
          <p:cNvSpPr txBox="1">
            <a:spLocks noGrp="1"/>
          </p:cNvSpPr>
          <p:nvPr/>
        </p:nvSpPr>
        <p:spPr>
          <a:xfrm>
            <a:off x="8496300" y="5650415"/>
            <a:ext cx="647700" cy="273844"/>
          </a:xfrm>
          <a:prstGeom prst="rect">
            <a:avLst/>
          </a:prstGeom>
          <a:noFill/>
        </p:spPr>
        <p:txBody>
          <a:bodyPr lIns="91438" tIns="45719" rIns="91438" bIns="45719" anchor="ctr"/>
          <a:lstStyle/>
          <a:p>
            <a:pPr algn="r" defTabSz="685783">
              <a:defRPr/>
            </a:pPr>
            <a:fld id="{C818C87A-BB88-40BF-A308-03227C0B2C50}" type="slidenum">
              <a:rPr lang="ru-RU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itchFamily="34" charset="0"/>
                <a:sym typeface="Arial"/>
              </a:rPr>
              <a:pPr algn="r" defTabSz="685783">
                <a:defRPr/>
              </a:pPr>
              <a:t>13</a:t>
            </a:fld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 pitchFamily="34" charset="0"/>
              <a:sym typeface="Arial"/>
            </a:endParaRP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xmlns="" id="{27196B27-CF80-40CA-A101-B6AC8AA6A023}"/>
              </a:ext>
            </a:extLst>
          </p:cNvPr>
          <p:cNvSpPr txBox="1">
            <a:spLocks/>
          </p:cNvSpPr>
          <p:nvPr/>
        </p:nvSpPr>
        <p:spPr>
          <a:xfrm>
            <a:off x="191955" y="1708267"/>
            <a:ext cx="862819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78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20BE89-A27A-40F2-B977-EDD3B9DE48EF}"/>
              </a:ext>
            </a:extLst>
          </p:cNvPr>
          <p:cNvSpPr txBox="1"/>
          <p:nvPr/>
        </p:nvSpPr>
        <p:spPr>
          <a:xfrm>
            <a:off x="5213058" y="4891729"/>
            <a:ext cx="341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Arial"/>
              </a:rPr>
              <a:t>Работы выполняются на компьютерах </a:t>
            </a:r>
          </a:p>
          <a:p>
            <a:pPr algn="ctr" defTabSz="914378">
              <a:defRPr/>
            </a:pP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Arial"/>
              </a:rPr>
              <a:t>с выходом в сеть Интернет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84BA01A-5992-40EE-B5BD-46116F85A6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4000"/>
                    </a14:imgEffect>
                    <a14:imgEffect>
                      <a14:brightnessContrast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52233" y="2341123"/>
            <a:ext cx="2837851" cy="2528397"/>
          </a:xfrm>
          <a:prstGeom prst="rect">
            <a:avLst/>
          </a:prstGeom>
        </p:spPr>
      </p:pic>
      <p:sp>
        <p:nvSpPr>
          <p:cNvPr id="11" name="Название 1">
            <a:extLst>
              <a:ext uri="{FF2B5EF4-FFF2-40B4-BE49-F238E27FC236}">
                <a16:creationId xmlns:a16="http://schemas.microsoft.com/office/drawing/2014/main" xmlns="" id="{BA7A6E65-2C13-4218-9235-636982DF3D82}"/>
              </a:ext>
            </a:extLst>
          </p:cNvPr>
          <p:cNvSpPr txBox="1">
            <a:spLocks/>
          </p:cNvSpPr>
          <p:nvPr/>
        </p:nvSpPr>
        <p:spPr bwMode="auto">
          <a:xfrm>
            <a:off x="5227509" y="1976134"/>
            <a:ext cx="3400860" cy="44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lnSpc>
                <a:spcPts val="3000"/>
              </a:lnSpc>
              <a:spcBef>
                <a:spcPct val="0"/>
              </a:spcBef>
              <a:buNone/>
            </a:pPr>
            <a:r>
              <a:rPr lang="en" sz="2400" b="1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https://</a:t>
            </a:r>
            <a:r>
              <a:rPr lang="en" sz="2400" b="1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fg.resh.edu.ru</a:t>
            </a:r>
            <a:r>
              <a:rPr lang="en" sz="2400" b="1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endParaRPr lang="ru-RU" sz="2400" b="1" dirty="0">
              <a:solidFill>
                <a:srgbClr val="5B9BD5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ACD9097-D849-438A-8119-179733A41BE3}"/>
              </a:ext>
            </a:extLst>
          </p:cNvPr>
          <p:cNvSpPr/>
          <p:nvPr/>
        </p:nvSpPr>
        <p:spPr>
          <a:xfrm>
            <a:off x="173723" y="1054658"/>
            <a:ext cx="90278" cy="909461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8D80C9-14F8-4A9D-B694-F45D37EFAD29}"/>
              </a:ext>
            </a:extLst>
          </p:cNvPr>
          <p:cNvSpPr txBox="1"/>
          <p:nvPr/>
        </p:nvSpPr>
        <p:spPr>
          <a:xfrm>
            <a:off x="394605" y="1092786"/>
            <a:ext cx="8165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b="1" dirty="0">
                <a:solidFill>
                  <a:srgbClr val="E30967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Работа в электронном банке </a:t>
            </a:r>
            <a:r>
              <a:rPr lang="ru-RU" sz="2400" b="1" dirty="0" err="1">
                <a:solidFill>
                  <a:srgbClr val="E30967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трениро-вочных</a:t>
            </a:r>
            <a:r>
              <a:rPr lang="ru-RU" sz="2400" b="1" dirty="0">
                <a:solidFill>
                  <a:srgbClr val="E30967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 заданий по оценке ФГ на РЭШ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9AF2493-6495-4C1C-9BC7-77CD8ED4AF13}"/>
              </a:ext>
            </a:extLst>
          </p:cNvPr>
          <p:cNvSpPr txBox="1"/>
          <p:nvPr/>
        </p:nvSpPr>
        <p:spPr>
          <a:xfrm>
            <a:off x="173723" y="2008274"/>
            <a:ext cx="55787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Bef>
                <a:spcPts val="8"/>
              </a:spcBef>
            </a:pP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Направление функциональной</a:t>
            </a:r>
          </a:p>
          <a:p>
            <a:pPr algn="ctr" defTabSz="685800">
              <a:spcBef>
                <a:spcPts val="8"/>
              </a:spcBef>
            </a:pP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грамотности</a:t>
            </a:r>
          </a:p>
          <a:p>
            <a:pPr algn="ctr" defTabSz="685800">
              <a:spcBef>
                <a:spcPts val="8"/>
              </a:spcBef>
            </a:pPr>
            <a:endParaRPr lang="ru-RU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spcBef>
                <a:spcPts val="8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Финансовая грамотность (6 -</a:t>
            </a:r>
            <a:r>
              <a:rPr lang="ru-RU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класс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spcBef>
                <a:spcPts val="8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Глобальные компетенции (6 - </a:t>
            </a:r>
            <a:r>
              <a:rPr lang="ru-RU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класс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spcBef>
                <a:spcPts val="8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Математическая грамотность (6 - </a:t>
            </a:r>
            <a:r>
              <a:rPr lang="ru-RU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класс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spcBef>
                <a:spcPts val="8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Читательская грамотность (6 - </a:t>
            </a:r>
            <a:r>
              <a:rPr lang="ru-RU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класс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spcBef>
                <a:spcPts val="8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Креативное мышление (</a:t>
            </a:r>
            <a:r>
              <a:rPr lang="ru-RU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9 классы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spcBef>
                <a:spcPts val="8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Естественнонаучная грамотность (</a:t>
            </a:r>
            <a:r>
              <a:rPr lang="ru-RU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9 классы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59AD97B-BC83-4433-85F8-3682A54E5D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7807" y="1030216"/>
            <a:ext cx="1292476" cy="9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19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6">
            <a:extLst>
              <a:ext uri="{FF2B5EF4-FFF2-40B4-BE49-F238E27FC236}">
                <a16:creationId xmlns:a16="http://schemas.microsoft.com/office/drawing/2014/main" xmlns="" id="{FC7E85EB-88CD-4A01-85B5-9CAA952E903D}"/>
              </a:ext>
            </a:extLst>
          </p:cNvPr>
          <p:cNvSpPr txBox="1">
            <a:spLocks noGrp="1"/>
          </p:cNvSpPr>
          <p:nvPr/>
        </p:nvSpPr>
        <p:spPr>
          <a:xfrm>
            <a:off x="8496300" y="5650415"/>
            <a:ext cx="647700" cy="273844"/>
          </a:xfrm>
          <a:prstGeom prst="rect">
            <a:avLst/>
          </a:prstGeom>
          <a:noFill/>
        </p:spPr>
        <p:txBody>
          <a:bodyPr lIns="91438" tIns="45719" rIns="91438" bIns="45719" anchor="ctr"/>
          <a:lstStyle/>
          <a:p>
            <a:pPr algn="r" defTabSz="685783">
              <a:defRPr/>
            </a:pPr>
            <a:fld id="{C818C87A-BB88-40BF-A308-03227C0B2C50}" type="slidenum">
              <a:rPr lang="ru-RU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itchFamily="34" charset="0"/>
                <a:sym typeface="Arial"/>
              </a:rPr>
              <a:pPr algn="r" defTabSz="685783">
                <a:defRPr/>
              </a:pPr>
              <a:t>14</a:t>
            </a:fld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 pitchFamily="34" charset="0"/>
              <a:sym typeface="Arial"/>
            </a:endParaRP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xmlns="" id="{27196B27-CF80-40CA-A101-B6AC8AA6A023}"/>
              </a:ext>
            </a:extLst>
          </p:cNvPr>
          <p:cNvSpPr txBox="1">
            <a:spLocks/>
          </p:cNvSpPr>
          <p:nvPr/>
        </p:nvSpPr>
        <p:spPr>
          <a:xfrm>
            <a:off x="191955" y="1708267"/>
            <a:ext cx="862819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78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5EF8F6-E833-4EDE-A652-36F6BA107467}"/>
              </a:ext>
            </a:extLst>
          </p:cNvPr>
          <p:cNvSpPr txBox="1"/>
          <p:nvPr/>
        </p:nvSpPr>
        <p:spPr>
          <a:xfrm>
            <a:off x="4959063" y="1759014"/>
            <a:ext cx="341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Arial"/>
              </a:rPr>
              <a:t>https://fipi.ru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Arial"/>
              </a:rPr>
              <a:t>/</a:t>
            </a:r>
            <a:endParaRPr lang="ru-RU" sz="1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12342B-438D-4081-9D46-15700DF50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396141" y="1993009"/>
            <a:ext cx="3788798" cy="205863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5A6CBF-5419-4C38-9D43-FC91481C0F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4330642" y="2328020"/>
            <a:ext cx="4227425" cy="246133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D7FF68F-CAE3-4590-A755-555B135155AE}"/>
              </a:ext>
            </a:extLst>
          </p:cNvPr>
          <p:cNvSpPr txBox="1"/>
          <p:nvPr/>
        </p:nvSpPr>
        <p:spPr>
          <a:xfrm>
            <a:off x="158700" y="4193967"/>
            <a:ext cx="4143137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Cambria" panose="02040503050406030204" pitchFamily="18" charset="0"/>
                <a:ea typeface="Cambria" panose="02040503050406030204" pitchFamily="18" charset="0"/>
              </a:rPr>
              <a:t>Открытый банк оценочных средств по русскому языку для проведения процедур контроля и оценки качества образования на уровне начального общего (1-4 классы) и основного общего образования (5-9 классы) и среднего общего образования (10-11 классы, базовый и углубленный уровни)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300209-D969-47BB-A001-2641D3224CB3}"/>
              </a:ext>
            </a:extLst>
          </p:cNvPr>
          <p:cNvSpPr txBox="1"/>
          <p:nvPr/>
        </p:nvSpPr>
        <p:spPr>
          <a:xfrm>
            <a:off x="4572000" y="4942411"/>
            <a:ext cx="38593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Cambria" panose="02040503050406030204" pitchFamily="18" charset="0"/>
                <a:ea typeface="Cambria" panose="02040503050406030204" pitchFamily="18" charset="0"/>
              </a:rPr>
              <a:t>Открытый банк заданий для оценки естественнонаучной грамотности обучающихся 7–9 классов</a:t>
            </a:r>
            <a:endParaRPr lang="ru-RU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9F6D349-A65C-4146-B788-3ACB3967CAB2}"/>
              </a:ext>
            </a:extLst>
          </p:cNvPr>
          <p:cNvSpPr/>
          <p:nvPr/>
        </p:nvSpPr>
        <p:spPr>
          <a:xfrm>
            <a:off x="173723" y="1054658"/>
            <a:ext cx="90278" cy="909461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1ED403-E744-4B5C-92D3-023212E6161C}"/>
              </a:ext>
            </a:extLst>
          </p:cNvPr>
          <p:cNvSpPr txBox="1"/>
          <p:nvPr/>
        </p:nvSpPr>
        <p:spPr>
          <a:xfrm>
            <a:off x="394605" y="1092786"/>
            <a:ext cx="8330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E30967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Методическое обеспечение Федерального института педагогических измерений (ФИПИ)</a:t>
            </a:r>
          </a:p>
        </p:txBody>
      </p:sp>
    </p:spTree>
    <p:extLst>
      <p:ext uri="{BB962C8B-B14F-4D97-AF65-F5344CB8AC3E}">
        <p14:creationId xmlns:p14="http://schemas.microsoft.com/office/powerpoint/2010/main" xmlns="" val="157642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6">
            <a:extLst>
              <a:ext uri="{FF2B5EF4-FFF2-40B4-BE49-F238E27FC236}">
                <a16:creationId xmlns:a16="http://schemas.microsoft.com/office/drawing/2014/main" xmlns="" id="{FC7E85EB-88CD-4A01-85B5-9CAA952E903D}"/>
              </a:ext>
            </a:extLst>
          </p:cNvPr>
          <p:cNvSpPr txBox="1">
            <a:spLocks noGrp="1"/>
          </p:cNvSpPr>
          <p:nvPr/>
        </p:nvSpPr>
        <p:spPr>
          <a:xfrm>
            <a:off x="8496300" y="5650415"/>
            <a:ext cx="647700" cy="273844"/>
          </a:xfrm>
          <a:prstGeom prst="rect">
            <a:avLst/>
          </a:prstGeom>
          <a:noFill/>
        </p:spPr>
        <p:txBody>
          <a:bodyPr lIns="91438" tIns="45719" rIns="91438" bIns="45719" anchor="ctr"/>
          <a:lstStyle/>
          <a:p>
            <a:pPr algn="r" defTabSz="685783">
              <a:defRPr/>
            </a:pPr>
            <a:fld id="{C818C87A-BB88-40BF-A308-03227C0B2C50}" type="slidenum">
              <a:rPr lang="ru-RU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itchFamily="34" charset="0"/>
                <a:sym typeface="Arial"/>
              </a:rPr>
              <a:pPr algn="r" defTabSz="685783">
                <a:defRPr/>
              </a:pPr>
              <a:t>15</a:t>
            </a:fld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 pitchFamily="34" charset="0"/>
              <a:sym typeface="Arial"/>
            </a:endParaRP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xmlns="" id="{27196B27-CF80-40CA-A101-B6AC8AA6A023}"/>
              </a:ext>
            </a:extLst>
          </p:cNvPr>
          <p:cNvSpPr txBox="1">
            <a:spLocks/>
          </p:cNvSpPr>
          <p:nvPr/>
        </p:nvSpPr>
        <p:spPr>
          <a:xfrm>
            <a:off x="191955" y="1708267"/>
            <a:ext cx="862819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78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5EF8F6-E833-4EDE-A652-36F6BA107467}"/>
              </a:ext>
            </a:extLst>
          </p:cNvPr>
          <p:cNvSpPr txBox="1"/>
          <p:nvPr/>
        </p:nvSpPr>
        <p:spPr>
          <a:xfrm>
            <a:off x="2416512" y="2082637"/>
            <a:ext cx="341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Arial"/>
              </a:rPr>
              <a:t>https://instrao.ru/</a:t>
            </a:r>
            <a:endParaRPr lang="ru-RU" sz="1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300209-D969-47BB-A001-2641D3224CB3}"/>
              </a:ext>
            </a:extLst>
          </p:cNvPr>
          <p:cNvSpPr txBox="1"/>
          <p:nvPr/>
        </p:nvSpPr>
        <p:spPr>
          <a:xfrm>
            <a:off x="346230" y="2691961"/>
            <a:ext cx="82895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latin typeface="Cambria" panose="02040503050406030204" pitchFamily="18" charset="0"/>
                <a:ea typeface="Cambria" panose="02040503050406030204" pitchFamily="18" charset="0"/>
              </a:rPr>
              <a:t>Мониторинг формирования </a:t>
            </a:r>
          </a:p>
          <a:p>
            <a:pPr algn="ctr"/>
            <a:r>
              <a:rPr lang="ru-RU" sz="2100" b="1" dirty="0">
                <a:latin typeface="Cambria" panose="02040503050406030204" pitchFamily="18" charset="0"/>
                <a:ea typeface="Cambria" panose="02040503050406030204" pitchFamily="18" charset="0"/>
              </a:rPr>
              <a:t>функциональной грамотности учащихся</a:t>
            </a:r>
            <a:endParaRPr lang="ru-RU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81C908-5185-4675-89EE-6685C0DF4C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191955" y="3579474"/>
            <a:ext cx="3905225" cy="22287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3F0893-4BE1-4ED8-9934-C6AF51FA2A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4388722" y="3579475"/>
            <a:ext cx="4563324" cy="2178488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7D73CD72-4571-4306-B09A-9BCF308ABC0E}"/>
              </a:ext>
            </a:extLst>
          </p:cNvPr>
          <p:cNvSpPr/>
          <p:nvPr/>
        </p:nvSpPr>
        <p:spPr>
          <a:xfrm>
            <a:off x="613211" y="4192218"/>
            <a:ext cx="1035842" cy="17145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35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9E66CA65-DE28-4023-9A11-95BFEAA5BD8B}"/>
              </a:ext>
            </a:extLst>
          </p:cNvPr>
          <p:cNvSpPr/>
          <p:nvPr/>
        </p:nvSpPr>
        <p:spPr>
          <a:xfrm>
            <a:off x="4659246" y="4216078"/>
            <a:ext cx="1035842" cy="17145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35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F3303C00-B02D-44E4-8324-7463B1DF2F50}"/>
              </a:ext>
            </a:extLst>
          </p:cNvPr>
          <p:cNvCxnSpPr/>
          <p:nvPr/>
        </p:nvCxnSpPr>
        <p:spPr>
          <a:xfrm flipH="1">
            <a:off x="1649053" y="3394708"/>
            <a:ext cx="1786606" cy="8085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FA4121B4-3B7C-42F6-AAA2-120CC4AF2158}"/>
              </a:ext>
            </a:extLst>
          </p:cNvPr>
          <p:cNvCxnSpPr>
            <a:cxnSpLocks/>
          </p:cNvCxnSpPr>
          <p:nvPr/>
        </p:nvCxnSpPr>
        <p:spPr>
          <a:xfrm>
            <a:off x="3530481" y="3388595"/>
            <a:ext cx="1043231" cy="9132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0609161-6A1F-4382-9917-6A8D20CFB3BF}"/>
              </a:ext>
            </a:extLst>
          </p:cNvPr>
          <p:cNvSpPr/>
          <p:nvPr/>
        </p:nvSpPr>
        <p:spPr>
          <a:xfrm>
            <a:off x="173723" y="1054658"/>
            <a:ext cx="90278" cy="909461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C8DBAAA-DA32-4B8A-A715-8EE393F2AC79}"/>
              </a:ext>
            </a:extLst>
          </p:cNvPr>
          <p:cNvSpPr txBox="1"/>
          <p:nvPr/>
        </p:nvSpPr>
        <p:spPr>
          <a:xfrm>
            <a:off x="394605" y="1092786"/>
            <a:ext cx="8330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E30967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Методическое обеспечение Института стратегии развития образования РАО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2FDDC5A-6661-4FFB-94F8-3C432A7165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7807" y="1030216"/>
            <a:ext cx="1292476" cy="9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317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E30967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Формирование функциональной грамотности обучающихся</a:t>
            </a:r>
            <a:r>
              <a:rPr lang="ru-RU" sz="1800" b="1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800" b="1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Банк заданий</a:t>
            </a:r>
            <a:endParaRPr lang="ru-RU" sz="18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2767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590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6">
            <a:extLst>
              <a:ext uri="{FF2B5EF4-FFF2-40B4-BE49-F238E27FC236}">
                <a16:creationId xmlns:a16="http://schemas.microsoft.com/office/drawing/2014/main" xmlns="" id="{FC7E85EB-88CD-4A01-85B5-9CAA952E903D}"/>
              </a:ext>
            </a:extLst>
          </p:cNvPr>
          <p:cNvSpPr txBox="1">
            <a:spLocks noGrp="1"/>
          </p:cNvSpPr>
          <p:nvPr/>
        </p:nvSpPr>
        <p:spPr>
          <a:xfrm>
            <a:off x="8496300" y="5650415"/>
            <a:ext cx="647700" cy="273844"/>
          </a:xfrm>
          <a:prstGeom prst="rect">
            <a:avLst/>
          </a:prstGeom>
          <a:noFill/>
        </p:spPr>
        <p:txBody>
          <a:bodyPr lIns="91438" tIns="45719" rIns="91438" bIns="45719" anchor="ctr"/>
          <a:lstStyle/>
          <a:p>
            <a:pPr algn="r" defTabSz="685783">
              <a:defRPr/>
            </a:pPr>
            <a:fld id="{C818C87A-BB88-40BF-A308-03227C0B2C50}" type="slidenum">
              <a:rPr lang="ru-RU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itchFamily="34" charset="0"/>
                <a:sym typeface="Arial"/>
              </a:rPr>
              <a:pPr algn="r" defTabSz="685783">
                <a:defRPr/>
              </a:pPr>
              <a:t>17</a:t>
            </a:fld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 pitchFamily="34" charset="0"/>
              <a:sym typeface="Arial"/>
            </a:endParaRP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xmlns="" id="{27196B27-CF80-40CA-A101-B6AC8AA6A023}"/>
              </a:ext>
            </a:extLst>
          </p:cNvPr>
          <p:cNvSpPr txBox="1">
            <a:spLocks/>
          </p:cNvSpPr>
          <p:nvPr/>
        </p:nvSpPr>
        <p:spPr>
          <a:xfrm>
            <a:off x="191955" y="1708267"/>
            <a:ext cx="862819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78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B24541B-696B-476C-9459-06ED2C89743E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5788" y="2100711"/>
            <a:ext cx="2570207" cy="370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CAEAF4-5B77-4E1D-A776-C10277D85EC0}"/>
              </a:ext>
            </a:extLst>
          </p:cNvPr>
          <p:cNvSpPr txBox="1"/>
          <p:nvPr/>
        </p:nvSpPr>
        <p:spPr>
          <a:xfrm>
            <a:off x="3289977" y="2029305"/>
            <a:ext cx="5206324" cy="3180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350"/>
              </a:spcBef>
            </a:pPr>
            <a:r>
              <a:rPr lang="ru-RU" dirty="0">
                <a:solidFill>
                  <a:srgbClr val="122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Основные темы просветительских мероприятий онлайн-марафона – ключевые навыки XXI века, вопросы их формирования и развития. </a:t>
            </a:r>
          </a:p>
          <a:p>
            <a:pPr algn="just">
              <a:lnSpc>
                <a:spcPct val="150000"/>
              </a:lnSpc>
              <a:spcBef>
                <a:spcPts val="1350"/>
              </a:spcBef>
            </a:pPr>
            <a:r>
              <a:rPr lang="ru-RU" dirty="0">
                <a:solidFill>
                  <a:srgbClr val="122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Организаторами Марафона выступают Министерство просвещения РФ и Академия </a:t>
            </a:r>
            <a:r>
              <a:rPr lang="ru-RU" dirty="0" err="1">
                <a:solidFill>
                  <a:srgbClr val="122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Минпросвещения</a:t>
            </a:r>
            <a:r>
              <a:rPr lang="ru-RU" dirty="0">
                <a:solidFill>
                  <a:srgbClr val="122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России.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4E0271-27D4-4709-AF16-F48BBDA15561}"/>
              </a:ext>
            </a:extLst>
          </p:cNvPr>
          <p:cNvSpPr txBox="1"/>
          <p:nvPr/>
        </p:nvSpPr>
        <p:spPr>
          <a:xfrm>
            <a:off x="3098766" y="5179215"/>
            <a:ext cx="596406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https://apkpro.ru/deyatelnostakademii/marafonfunktsionalnoygramotnosti/</a:t>
            </a:r>
            <a:r>
              <a:rPr lang="ru-RU" sz="13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E0B46E8-D7A6-418A-A7FC-7DC67DEFDD14}"/>
              </a:ext>
            </a:extLst>
          </p:cNvPr>
          <p:cNvSpPr txBox="1"/>
          <p:nvPr/>
        </p:nvSpPr>
        <p:spPr>
          <a:xfrm>
            <a:off x="4066642" y="4788807"/>
            <a:ext cx="350093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Ссылка на Марафон: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50BBD45-1314-4FF0-ABC8-1CE11B391899}"/>
              </a:ext>
            </a:extLst>
          </p:cNvPr>
          <p:cNvSpPr/>
          <p:nvPr/>
        </p:nvSpPr>
        <p:spPr>
          <a:xfrm>
            <a:off x="173723" y="1054658"/>
            <a:ext cx="90278" cy="909461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6A21353-EB77-4465-9A6F-8E6C4C7E2398}"/>
              </a:ext>
            </a:extLst>
          </p:cNvPr>
          <p:cNvSpPr txBox="1"/>
          <p:nvPr/>
        </p:nvSpPr>
        <p:spPr>
          <a:xfrm>
            <a:off x="394605" y="1242028"/>
            <a:ext cx="833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E30967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Марафон функциональной грамотности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3F04CE0-5693-465E-9C76-C288C0820D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7807" y="1030216"/>
            <a:ext cx="1292476" cy="9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673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78346" y="857250"/>
            <a:ext cx="6365654" cy="5129213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-29076" y="862485"/>
            <a:ext cx="8572500" cy="5668094"/>
            <a:chOff x="0" y="0"/>
            <a:chExt cx="16056914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6801085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" name="Прямоугольный треугольник 2"/>
            <p:cNvSpPr/>
            <p:nvPr/>
          </p:nvSpPr>
          <p:spPr>
            <a:xfrm>
              <a:off x="6801085" y="0"/>
              <a:ext cx="9255829" cy="685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dirty="0"/>
                <a:t>ф</a:t>
              </a: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244342" y="4160827"/>
            <a:ext cx="1807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Читательская грамотность</a:t>
            </a:r>
          </a:p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Лебедева Е.П</a:t>
            </a:r>
            <a:r>
              <a:rPr lang="ru-RU" sz="105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., </a:t>
            </a:r>
            <a:r>
              <a:rPr lang="ru-RU" sz="1050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Ащеулова</a:t>
            </a:r>
            <a:r>
              <a:rPr lang="ru-RU" sz="105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И.В.</a:t>
            </a:r>
            <a:endParaRPr lang="ru-RU" sz="1050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050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Математическая грамотность</a:t>
            </a:r>
          </a:p>
          <a:p>
            <a:r>
              <a:rPr lang="ru-RU" sz="1050" dirty="0" err="1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Трушкина</a:t>
            </a:r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Т.П.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467" y="1942711"/>
            <a:ext cx="4207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rgbClr val="E30967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Формирование функциональной грамотности обучающихся</a:t>
            </a:r>
            <a:endParaRPr lang="ru-RU" sz="21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244342" y="3388840"/>
            <a:ext cx="405000" cy="405000"/>
          </a:xfrm>
          <a:prstGeom prst="rtTriangle">
            <a:avLst/>
          </a:prstGeom>
          <a:solidFill>
            <a:srgbClr val="5B7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/>
          <p:cNvSpPr/>
          <p:nvPr/>
        </p:nvSpPr>
        <p:spPr>
          <a:xfrm>
            <a:off x="244342" y="3838834"/>
            <a:ext cx="13179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Методисты</a:t>
            </a:r>
            <a:r>
              <a:rPr lang="ru-RU" sz="1350" dirty="0">
                <a:solidFill>
                  <a:srgbClr val="404888"/>
                </a:solidFill>
              </a:rPr>
              <a:t>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476" y="1030216"/>
            <a:ext cx="1131614" cy="91249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2196024" y="4160827"/>
            <a:ext cx="1807897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Финансовая грамотность</a:t>
            </a:r>
          </a:p>
          <a:p>
            <a:r>
              <a:rPr lang="ru-RU" sz="1050" dirty="0" err="1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Петякшева</a:t>
            </a:r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М.Г.</a:t>
            </a:r>
          </a:p>
          <a:p>
            <a:endParaRPr lang="ru-RU" sz="1050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Естественнонаучная грамотность </a:t>
            </a:r>
          </a:p>
          <a:p>
            <a:pPr lvl="0"/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Урванцева Л.Д.</a:t>
            </a:r>
          </a:p>
        </p:txBody>
      </p:sp>
      <p:sp>
        <p:nvSpPr>
          <p:cNvPr id="26" name="Прямоугольный треугольник 25"/>
          <p:cNvSpPr/>
          <p:nvPr/>
        </p:nvSpPr>
        <p:spPr>
          <a:xfrm rot="5400000">
            <a:off x="2196024" y="3388840"/>
            <a:ext cx="405000" cy="405000"/>
          </a:xfrm>
          <a:prstGeom prst="rtTriangle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Прямоугольник 26"/>
          <p:cNvSpPr/>
          <p:nvPr/>
        </p:nvSpPr>
        <p:spPr>
          <a:xfrm>
            <a:off x="2196024" y="3838834"/>
            <a:ext cx="127951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Методисты</a:t>
            </a:r>
            <a:endParaRPr lang="ru-RU" sz="1350" dirty="0">
              <a:solidFill>
                <a:srgbClr val="404888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4181244" y="4160827"/>
            <a:ext cx="1807897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Глобальные компетенции</a:t>
            </a:r>
          </a:p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Сущенко М.А</a:t>
            </a:r>
            <a:r>
              <a:rPr lang="ru-RU" sz="105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.- </a:t>
            </a:r>
            <a:r>
              <a:rPr lang="ru-RU" sz="105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лаборатория по ФГ </a:t>
            </a:r>
            <a:r>
              <a:rPr lang="ru-RU" sz="1050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КРИПКиПРО</a:t>
            </a:r>
            <a:endParaRPr lang="ru-RU" sz="105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050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Креативное </a:t>
            </a:r>
          </a:p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мышление</a:t>
            </a:r>
          </a:p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Смирнов А.И.</a:t>
            </a:r>
          </a:p>
        </p:txBody>
      </p:sp>
      <p:sp>
        <p:nvSpPr>
          <p:cNvPr id="29" name="Прямоугольный треугольник 28"/>
          <p:cNvSpPr/>
          <p:nvPr/>
        </p:nvSpPr>
        <p:spPr>
          <a:xfrm rot="5400000">
            <a:off x="4181243" y="3388840"/>
            <a:ext cx="405000" cy="405000"/>
          </a:xfrm>
          <a:prstGeom prst="rtTriangle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Прямоугольник 29"/>
          <p:cNvSpPr/>
          <p:nvPr/>
        </p:nvSpPr>
        <p:spPr>
          <a:xfrm>
            <a:off x="4181243" y="3838834"/>
            <a:ext cx="133882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Методисты </a:t>
            </a:r>
            <a:endParaRPr lang="ru-RU" sz="1350" dirty="0">
              <a:solidFill>
                <a:srgbClr val="40488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700000">
            <a:off x="4470461" y="1768129"/>
            <a:ext cx="688004" cy="6880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" name="Прямоугольник 30"/>
          <p:cNvSpPr/>
          <p:nvPr/>
        </p:nvSpPr>
        <p:spPr>
          <a:xfrm rot="2700000">
            <a:off x="5135470" y="2404821"/>
            <a:ext cx="688004" cy="688004"/>
          </a:xfrm>
          <a:prstGeom prst="rect">
            <a:avLst/>
          </a:prstGeom>
          <a:solidFill>
            <a:srgbClr val="15B9E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Прямоугольник 31"/>
          <p:cNvSpPr/>
          <p:nvPr/>
        </p:nvSpPr>
        <p:spPr>
          <a:xfrm rot="2700000">
            <a:off x="5800479" y="3044838"/>
            <a:ext cx="688004" cy="688004"/>
          </a:xfrm>
          <a:prstGeom prst="rect">
            <a:avLst/>
          </a:prstGeom>
          <a:gradFill flip="none" rotWithShape="1">
            <a:gsLst>
              <a:gs pos="0">
                <a:srgbClr val="E30967">
                  <a:shade val="30000"/>
                  <a:satMod val="115000"/>
                </a:srgbClr>
              </a:gs>
              <a:gs pos="50000">
                <a:srgbClr val="E61161"/>
              </a:gs>
              <a:gs pos="100000">
                <a:srgbClr val="F66429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4947" y="1942711"/>
            <a:ext cx="359031" cy="3590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603" y="2598624"/>
            <a:ext cx="359031" cy="3590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4965" y="3209324"/>
            <a:ext cx="359031" cy="3590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5691157"/>
            <a:ext cx="5587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https://rso.kuz-edu.ru/index.php/o-regionalnom-plane-meropriyatij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2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EF02E-D453-4D8B-997D-E8DC4C5478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6695" y="1140590"/>
            <a:ext cx="3801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80" y="1402200"/>
            <a:ext cx="3704688" cy="515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6694" y="1208749"/>
            <a:ext cx="3801979" cy="525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3"/>
          <p:cNvSpPr txBox="1">
            <a:spLocks/>
          </p:cNvSpPr>
          <p:nvPr/>
        </p:nvSpPr>
        <p:spPr>
          <a:xfrm>
            <a:off x="700218" y="130572"/>
            <a:ext cx="6511324" cy="1010018"/>
          </a:xfrm>
          <a:prstGeom prst="rect">
            <a:avLst/>
          </a:prstGeom>
        </p:spPr>
        <p:txBody>
          <a:bodyPr vert="horz" wrap="square" lIns="0" tIns="1269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8">
              <a:spcBef>
                <a:spcPts val="100"/>
              </a:spcBef>
            </a:pPr>
            <a:r>
              <a:rPr lang="ru-RU" sz="2400" b="1" spc="-2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УТВЕРЖДЕНИЕ ФЕДЕРАЛЬНЫХ ГОСУДАРСТВЕННЫХ ОБРАЗОВАТЕЛЬНЫХ СТАНДАРТОВ </a:t>
            </a:r>
            <a:endParaRPr lang="ru-RU" sz="2400" b="1" spc="-2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66630"/>
            <a:ext cx="1342829" cy="9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40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4" y="365126"/>
            <a:ext cx="6929438" cy="487131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ПОСЛЕДОВАТЕЛЬНОСТЬ ДЕЙСТВИЙ ПО ВВЕДЕНИЮ ФГОС</a:t>
            </a:r>
            <a:endParaRPr lang="ru-RU" sz="2400" b="1" dirty="0">
              <a:solidFill>
                <a:srgbClr val="0070C0"/>
              </a:solidFill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9352715"/>
              </p:ext>
            </p:extLst>
          </p:nvPr>
        </p:nvGraphicFramePr>
        <p:xfrm>
          <a:off x="491899" y="1159332"/>
          <a:ext cx="7886700" cy="3876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9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2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361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2022/2023 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r>
                        <a:rPr lang="ru-RU" sz="1600" dirty="0" smtClean="0">
                          <a:effectLst/>
                        </a:rPr>
                        <a:t>/202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2024/2025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2025/2026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2026/2027 учебный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Обществозна-ние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Физика, информатика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Химия, ОБЖ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5011734"/>
            <a:ext cx="53285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Обязательное введение ФГОС</a:t>
            </a:r>
          </a:p>
          <a:p>
            <a:endParaRPr lang="ru-RU" dirty="0"/>
          </a:p>
          <a:p>
            <a:r>
              <a:rPr lang="ru-RU" dirty="0" smtClean="0"/>
              <a:t>Рекомендуемое введение ФГОС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! с согласия родителей (законных представителей)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ru-RU" dirty="0" smtClean="0"/>
              <a:t>Введение </a:t>
            </a:r>
            <a:r>
              <a:rPr lang="ru-RU" dirty="0"/>
              <a:t>ФГОС по мере готовности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2863" y="5516047"/>
            <a:ext cx="508227" cy="37285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865" y="6302637"/>
            <a:ext cx="508227" cy="3728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82865" y="5025426"/>
            <a:ext cx="508227" cy="3728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0"/>
            <a:ext cx="1342829" cy="9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17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488832" cy="85010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ЧЕК-ЛИСТ ГОТОВНОСТИ ОБРАЗОВАТЕЛЬНОЙ ОРГАНИЗАЦИИ К ВВЕДЕНИЮ ОБНОВЛЕННЫХ ФГОС НОО И ФГОС ООО </a:t>
            </a:r>
            <a:b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(письмо МО Кузбасса от 13.01.2022 № 211/06)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9596049"/>
              </p:ext>
            </p:extLst>
          </p:nvPr>
        </p:nvGraphicFramePr>
        <p:xfrm>
          <a:off x="251520" y="1628800"/>
          <a:ext cx="8568952" cy="4824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1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Определены сроки перехода на обновленные ФГОС НОО и ФГОС ООО по каждому классу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Создана и функционирует рабочая группа по переходу на обновленные ФГОС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Участие в федеральной апробации примерных основных образовательных программ ФГОС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7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Разработаны и утверждены основные образовательные программы начального общего и основного общего образования в соответствии с приказами Министерства просвещения Российской Федерации № 286 от 31 мая 2021 г. и № 287 от 31 мая 2021 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1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Разработаны рабочие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программы по  учебным предметам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rgbClr val="FF0000"/>
                          </a:solidFill>
                          <a:effectLst/>
                        </a:rPr>
                        <a:t>Разработан план  информационно-просветительской  работы с родителями (законными представителями) учащихся о переходе на обновленные ФГОС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7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Определен список учебников, учебных пособий, информационно-цифровых ресурсов, используемых в образовательном процессе в соответствии с обновленными ФГОС начального общего и основного общего образования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1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Обеспечена доступность использования информационно-методических ресурсов для участников образовательной деятельности (компьютерная техника, интернет; методические материалы и периодика)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2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Организовано повышение квалификации всех учителей начальных классов, учителей-предметников, реализующих рабочие программы учебного плана начального, основного общего образования и других педагогических </a:t>
                      </a:r>
                      <a:r>
                        <a:rPr lang="ru-RU" sz="1400" spc="-30" dirty="0" smtClean="0">
                          <a:effectLst/>
                        </a:rPr>
                        <a:t>работников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06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Проведена инвентаризация  материально-технических и иных условий реализации основной образовательной программы начального, основного общего образования в соответствии с требованиями обновленных ФГОС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767" y="66630"/>
            <a:ext cx="1296143" cy="9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31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504" y="764704"/>
            <a:ext cx="885025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764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ПОЛУЧЕНИЕ ИНФОРМАЦИИ НА САЙТЕ </a:t>
            </a:r>
            <a:r>
              <a:rPr 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  <a:hlinkClick r:id="rId2"/>
              </a:rPr>
              <a:t>HTTPS://EDSOO.RU/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«ЕДИНОЕ СОДЕРЖАНИЕ ОБЩЕГО ОБРАЗОВАНИЯ»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11871" y="1700808"/>
            <a:ext cx="875853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76020"/>
            <a:ext cx="1296143" cy="9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09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332656"/>
            <a:ext cx="8289234" cy="51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8052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25 марта </a:t>
            </a:r>
            <a:r>
              <a:rPr lang="ru-RU" sz="1800" b="1" dirty="0" smtClean="0">
                <a:solidFill>
                  <a:srgbClr val="002060"/>
                </a:solidFill>
              </a:rPr>
              <a:t>– утверждение ПООП на координационном совете,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после 1 апреля  </a:t>
            </a:r>
            <a:r>
              <a:rPr lang="ru-RU" sz="1800" b="1" dirty="0" smtClean="0">
                <a:solidFill>
                  <a:srgbClr val="002060"/>
                </a:solidFill>
              </a:rPr>
              <a:t>- использование в работе для разработки ПООП ОО</a:t>
            </a:r>
            <a:r>
              <a:rPr lang="ru-RU" sz="1800" b="1" dirty="0">
                <a:solidFill>
                  <a:srgbClr val="002060"/>
                </a:solidFill>
              </a:rPr>
              <a:t>,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до 25 апреля </a:t>
            </a:r>
            <a:r>
              <a:rPr lang="ru-RU" sz="1800" b="1" dirty="0" smtClean="0">
                <a:solidFill>
                  <a:srgbClr val="002060"/>
                </a:solidFill>
              </a:rPr>
              <a:t>– региональные методические рекомендации по составлению учебных планов на 2022-2023 учебный год 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58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300013"/>
            <a:ext cx="2973016" cy="6336704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solidFill>
                  <a:srgbClr val="002060"/>
                </a:solidFill>
              </a:rPr>
              <a:t/>
            </a:r>
            <a:br>
              <a:rPr lang="ru-RU" sz="1800" b="1" u="sng" dirty="0" smtClean="0">
                <a:solidFill>
                  <a:srgbClr val="002060"/>
                </a:solidFill>
              </a:rPr>
            </a:br>
            <a:r>
              <a:rPr lang="ru-RU" sz="1800" b="1" u="sng" dirty="0" smtClean="0">
                <a:solidFill>
                  <a:srgbClr val="002060"/>
                </a:solidFill>
              </a:rPr>
              <a:t>готовое: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титульный лист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пояснительная записка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общая характеристика предмета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цели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место в учебном плане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содержание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планируемые образовательные результаты: личностные, </a:t>
            </a:r>
            <a:r>
              <a:rPr lang="ru-RU" sz="1400" b="1" dirty="0" err="1" smtClean="0">
                <a:solidFill>
                  <a:srgbClr val="002060"/>
                </a:solidFill>
              </a:rPr>
              <a:t>метапредметные</a:t>
            </a:r>
            <a:r>
              <a:rPr lang="ru-RU" sz="1400" b="1" dirty="0" smtClean="0">
                <a:solidFill>
                  <a:srgbClr val="002060"/>
                </a:solidFill>
              </a:rPr>
              <a:t>, предметные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800" b="1" u="sng" dirty="0" smtClean="0">
                <a:solidFill>
                  <a:srgbClr val="002060"/>
                </a:solidFill>
              </a:rPr>
              <a:t>работа учителя:</a:t>
            </a:r>
            <a:br>
              <a:rPr lang="ru-RU" sz="1800" b="1" u="sng" dirty="0" smtClean="0">
                <a:solidFill>
                  <a:srgbClr val="002060"/>
                </a:solidFill>
              </a:rPr>
            </a:br>
            <a:r>
              <a:rPr lang="ru-RU" sz="1600" b="1" u="sng" dirty="0" smtClean="0">
                <a:solidFill>
                  <a:srgbClr val="002060"/>
                </a:solidFill>
              </a:rPr>
              <a:t>тематическое планирование по конструктору 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- с возможной корректировкой часов на изучение,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-  с выбором учебников и учебных пособий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u="sng" dirty="0" smtClean="0">
                <a:solidFill>
                  <a:srgbClr val="002060"/>
                </a:solidFill>
              </a:rPr>
              <a:t>- с использованием тематического классификатора 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>
                <a:solidFill>
                  <a:srgbClr val="FF0000"/>
                </a:solidFill>
              </a:rPr>
              <a:t>!!! составленная на основании конструктора рабочая программа будет отражаться в федеральном реестре – это станет подтверждением перехода каждой ОО на обновленные </a:t>
            </a:r>
            <a:r>
              <a:rPr lang="ru-RU" sz="1400" b="1" dirty="0" err="1" smtClean="0">
                <a:solidFill>
                  <a:srgbClr val="FF0000"/>
                </a:solidFill>
              </a:rPr>
              <a:t>ФГОСы</a:t>
            </a:r>
            <a:r>
              <a:rPr lang="ru-RU" sz="1400" b="1" dirty="0" smtClean="0">
                <a:solidFill>
                  <a:srgbClr val="FF0000"/>
                </a:solidFill>
              </a:rPr>
              <a:t/>
            </a:r>
            <a:br>
              <a:rPr lang="ru-RU" sz="1400" b="1" dirty="0" smtClean="0">
                <a:solidFill>
                  <a:srgbClr val="FF0000"/>
                </a:solidFill>
              </a:rPr>
            </a:b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523" y="200138"/>
            <a:ext cx="5916967" cy="40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4365104"/>
            <a:ext cx="5580465" cy="232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515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5422088"/>
            <a:ext cx="6276976" cy="146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743" y="24677"/>
            <a:ext cx="6344200" cy="355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47864" y="2636912"/>
            <a:ext cx="5580113" cy="322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5383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818</Words>
  <Application>Microsoft Office PowerPoint</Application>
  <PresentationFormat>Экран (4:3)</PresentationFormat>
  <Paragraphs>179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О РЕАЛИЗАЦИИ ПРОГРАММ НАЧАЛЬНОГО ОБЩЕГО  И ОСНОВНОГО ОБЩЕГО ОБРАЗОВАНИЯ  В СООТВЕТСТВИИ С ТРЕБОВАНИЯМИ ОБНОВЛЕННЫХ ФГОС В 2022 ГОДУ </vt:lpstr>
      <vt:lpstr>Слайд 2</vt:lpstr>
      <vt:lpstr>ПОСЛЕДОВАТЕЛЬНОСТЬ ДЕЙСТВИЙ ПО ВВЕДЕНИЮ ФГОС</vt:lpstr>
      <vt:lpstr>ЧЕК-ЛИСТ ГОТОВНОСТИ ОБРАЗОВАТЕЛЬНОЙ ОРГАНИЗАЦИИ К ВВЕДЕНИЮ ОБНОВЛЕННЫХ ФГОС НОО И ФГОС ООО  (письмо МО Кузбасса от 13.01.2022 № 211/06)</vt:lpstr>
      <vt:lpstr>Слайд 5</vt:lpstr>
      <vt:lpstr>ПОЛУЧЕНИЕ ИНФОРМАЦИИ НА САЙТЕ HTTPS://EDSOO.RU/ «ЕДИНОЕ СОДЕРЖАНИЕ ОБЩЕГО ОБРАЗОВАНИЯ»  </vt:lpstr>
      <vt:lpstr> 25 марта – утверждение ПООП на координационном совете,  после 1 апреля  - использование в работе для разработки ПООП ОО,  до 25 апреля – региональные методические рекомендации по составлению учебных планов на 2022-2023 учебный год </vt:lpstr>
      <vt:lpstr> готовое: титульный лист пояснительная записка общая характеристика предмета цели место в учебном плане содержание планируемые образовательные результаты: личностные, метапредметные, предметные  работа учителя: тематическое планирование по конструктору  - с возможной корректировкой часов на изучение,  -  с выбором учебников и учебных пособий  - с использованием тематического классификатора   !!! составленная на основании конструктора рабочая программа будет отражаться в федеральном реестре – это станет подтверждением перехода каждой ОО на обновленные ФГОСы </vt:lpstr>
      <vt:lpstr>Слайд 9</vt:lpstr>
      <vt:lpstr>ПОВЫШЕНИЕ КВАЛИФИКАЦИИ ПЕДАГОГИЧЕСКИХ РАБОТНИКОВ </vt:lpstr>
      <vt:lpstr>ДПП ПК « Реализация требований обновленных ФГОС НОО, ФГОС ООО в работе учителя» (36 часов)</vt:lpstr>
      <vt:lpstr>СОЗДАНИЕ УСЛОВИЙ ДЛЯ ФОРМИРОВАНИЯ ФУНКЦИОНАЛЬНОЙ ГРАМОТНОСТИ </vt:lpstr>
      <vt:lpstr>Слайд 13</vt:lpstr>
      <vt:lpstr>Слайд 14</vt:lpstr>
      <vt:lpstr>Слайд 15</vt:lpstr>
      <vt:lpstr>Формирование функциональной грамотности обучающихся Банк заданий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Гераськина</dc:creator>
  <cp:lastModifiedBy>Admin</cp:lastModifiedBy>
  <cp:revision>44</cp:revision>
  <cp:lastPrinted>2022-02-16T07:13:13Z</cp:lastPrinted>
  <dcterms:created xsi:type="dcterms:W3CDTF">2022-02-14T02:56:54Z</dcterms:created>
  <dcterms:modified xsi:type="dcterms:W3CDTF">2022-06-14T02:35:21Z</dcterms:modified>
</cp:coreProperties>
</file>